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996633"/>
    <a:srgbClr val="CC6600"/>
    <a:srgbClr val="669900"/>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4C410-A2D6-4C3D-A009-50B01954031F}" type="doc">
      <dgm:prSet loTypeId="urn:microsoft.com/office/officeart/2005/8/layout/hProcess9" loCatId="process" qsTypeId="urn:microsoft.com/office/officeart/2005/8/quickstyle/simple1" qsCatId="simple" csTypeId="urn:microsoft.com/office/officeart/2005/8/colors/accent1_2" csCatId="accent1" phldr="1"/>
      <dgm:spPr/>
    </dgm:pt>
    <dgm:pt modelId="{8FC5CAB5-3A42-49A6-AAB5-0CECE3218E63}">
      <dgm:prSet phldrT="[Text]" custT="1"/>
      <dgm:spPr/>
      <dgm:t>
        <a:bodyPr/>
        <a:lstStyle/>
        <a:p>
          <a:r>
            <a:rPr lang="en-US" sz="1100" b="1" dirty="0" smtClean="0"/>
            <a:t>Ingestion</a:t>
          </a:r>
          <a:r>
            <a:rPr lang="en-US" sz="1100" dirty="0" smtClean="0"/>
            <a:t>: </a:t>
          </a:r>
        </a:p>
        <a:p>
          <a:r>
            <a:rPr lang="en-US" sz="1100" dirty="0" smtClean="0"/>
            <a:t>Food is taken into the body via the mouth.</a:t>
          </a:r>
          <a:endParaRPr lang="en-US" sz="1100" dirty="0"/>
        </a:p>
      </dgm:t>
    </dgm:pt>
    <dgm:pt modelId="{52414991-8246-496E-A87B-9E5A459AD048}" type="parTrans" cxnId="{A0EDB4EC-2E24-4F82-8E66-B1C17F7BFD3D}">
      <dgm:prSet/>
      <dgm:spPr/>
      <dgm:t>
        <a:bodyPr/>
        <a:lstStyle/>
        <a:p>
          <a:endParaRPr lang="en-US"/>
        </a:p>
      </dgm:t>
    </dgm:pt>
    <dgm:pt modelId="{353FDB62-3F30-4679-ACAF-7326375A8B68}" type="sibTrans" cxnId="{A0EDB4EC-2E24-4F82-8E66-B1C17F7BFD3D}">
      <dgm:prSet/>
      <dgm:spPr/>
      <dgm:t>
        <a:bodyPr/>
        <a:lstStyle/>
        <a:p>
          <a:endParaRPr lang="en-US"/>
        </a:p>
      </dgm:t>
    </dgm:pt>
    <dgm:pt modelId="{DF7F0CE7-5780-487E-B022-95AA3268E235}">
      <dgm:prSet phldrT="[Text]" custT="1"/>
      <dgm:spPr/>
      <dgm:t>
        <a:bodyPr/>
        <a:lstStyle/>
        <a:p>
          <a:r>
            <a:rPr lang="en-US" sz="1100" b="1" dirty="0" smtClean="0"/>
            <a:t>Absorption: </a:t>
          </a:r>
        </a:p>
        <a:p>
          <a:r>
            <a:rPr lang="en-US" sz="1100" dirty="0" smtClean="0"/>
            <a:t>Food passes through the intestine walls into the bloodstream</a:t>
          </a:r>
          <a:r>
            <a:rPr lang="en-US" sz="1600" dirty="0" smtClean="0"/>
            <a:t>.</a:t>
          </a:r>
          <a:endParaRPr lang="en-US" sz="1600" dirty="0"/>
        </a:p>
      </dgm:t>
    </dgm:pt>
    <dgm:pt modelId="{0F3DEF49-960A-40A3-BAD9-C112E64F486E}" type="parTrans" cxnId="{00B400E7-A06B-4D7A-90FD-D8EBB580BB65}">
      <dgm:prSet/>
      <dgm:spPr/>
      <dgm:t>
        <a:bodyPr/>
        <a:lstStyle/>
        <a:p>
          <a:endParaRPr lang="en-US"/>
        </a:p>
      </dgm:t>
    </dgm:pt>
    <dgm:pt modelId="{3C61504D-4E35-4DD7-A789-90BEF3957987}" type="sibTrans" cxnId="{00B400E7-A06B-4D7A-90FD-D8EBB580BB65}">
      <dgm:prSet/>
      <dgm:spPr/>
      <dgm:t>
        <a:bodyPr/>
        <a:lstStyle/>
        <a:p>
          <a:endParaRPr lang="en-US"/>
        </a:p>
      </dgm:t>
    </dgm:pt>
    <dgm:pt modelId="{AAF3878D-E709-4EC9-A784-1CF7544FFCA0}">
      <dgm:prSet phldrT="[Text]" custT="1"/>
      <dgm:spPr/>
      <dgm:t>
        <a:bodyPr/>
        <a:lstStyle/>
        <a:p>
          <a:r>
            <a:rPr lang="en-US" sz="1100" b="1" dirty="0" smtClean="0"/>
            <a:t>Elimination: </a:t>
          </a:r>
          <a:r>
            <a:rPr lang="en-US" sz="1100" dirty="0" smtClean="0"/>
            <a:t>The undigested waste is removed from the body. </a:t>
          </a:r>
          <a:endParaRPr lang="en-US" sz="1100" dirty="0"/>
        </a:p>
      </dgm:t>
    </dgm:pt>
    <dgm:pt modelId="{C41EA9E7-285F-47BB-96C1-7A06055F8869}" type="parTrans" cxnId="{7D1CB61B-082F-47CB-BBB4-34C18F697112}">
      <dgm:prSet/>
      <dgm:spPr/>
      <dgm:t>
        <a:bodyPr/>
        <a:lstStyle/>
        <a:p>
          <a:endParaRPr lang="en-US"/>
        </a:p>
      </dgm:t>
    </dgm:pt>
    <dgm:pt modelId="{AF6F0264-C3E8-4C9C-B773-82E7EFDE7665}" type="sibTrans" cxnId="{7D1CB61B-082F-47CB-BBB4-34C18F697112}">
      <dgm:prSet/>
      <dgm:spPr/>
      <dgm:t>
        <a:bodyPr/>
        <a:lstStyle/>
        <a:p>
          <a:endParaRPr lang="en-US"/>
        </a:p>
      </dgm:t>
    </dgm:pt>
    <dgm:pt modelId="{ECA887FB-7799-43F2-8FAD-E6FF06D31C23}">
      <dgm:prSet phldrT="[Text]" custT="1"/>
      <dgm:spPr/>
      <dgm:t>
        <a:bodyPr/>
        <a:lstStyle/>
        <a:p>
          <a:r>
            <a:rPr lang="en-US" sz="1100" b="1" dirty="0" smtClean="0"/>
            <a:t>Digestion:</a:t>
          </a:r>
        </a:p>
        <a:p>
          <a:r>
            <a:rPr lang="en-US" sz="1100" dirty="0" smtClean="0"/>
            <a:t>Physical and chemical breakdown of food (chewing &amp; enzymes.</a:t>
          </a:r>
          <a:endParaRPr lang="en-US" sz="1100" dirty="0"/>
        </a:p>
      </dgm:t>
    </dgm:pt>
    <dgm:pt modelId="{3AAF25CE-719A-4364-99BF-4E3D1DA7C6FF}" type="parTrans" cxnId="{5EB73A0F-1D6B-4BE2-9156-61FF1489A846}">
      <dgm:prSet/>
      <dgm:spPr/>
      <dgm:t>
        <a:bodyPr/>
        <a:lstStyle/>
        <a:p>
          <a:endParaRPr lang="en-US"/>
        </a:p>
      </dgm:t>
    </dgm:pt>
    <dgm:pt modelId="{6862ED0D-1C51-4683-9D33-296604264FF6}" type="sibTrans" cxnId="{5EB73A0F-1D6B-4BE2-9156-61FF1489A846}">
      <dgm:prSet/>
      <dgm:spPr/>
      <dgm:t>
        <a:bodyPr/>
        <a:lstStyle/>
        <a:p>
          <a:endParaRPr lang="en-US"/>
        </a:p>
      </dgm:t>
    </dgm:pt>
    <dgm:pt modelId="{AFC44F9C-2E55-4E98-A644-BD194CDE536A}" type="pres">
      <dgm:prSet presAssocID="{0384C410-A2D6-4C3D-A009-50B01954031F}" presName="CompostProcess" presStyleCnt="0">
        <dgm:presLayoutVars>
          <dgm:dir/>
          <dgm:resizeHandles val="exact"/>
        </dgm:presLayoutVars>
      </dgm:prSet>
      <dgm:spPr/>
    </dgm:pt>
    <dgm:pt modelId="{B65B7715-9D64-4381-87D8-B9475DDBE29B}" type="pres">
      <dgm:prSet presAssocID="{0384C410-A2D6-4C3D-A009-50B01954031F}" presName="arrow" presStyleLbl="bgShp" presStyleIdx="0" presStyleCnt="1" custScaleX="117647"/>
      <dgm:spPr/>
    </dgm:pt>
    <dgm:pt modelId="{45919478-2DFB-4256-9A5F-0061105AE54B}" type="pres">
      <dgm:prSet presAssocID="{0384C410-A2D6-4C3D-A009-50B01954031F}" presName="linearProcess" presStyleCnt="0"/>
      <dgm:spPr/>
    </dgm:pt>
    <dgm:pt modelId="{F0A687A1-E7B4-4243-B0D8-65BAAEBF7D46}" type="pres">
      <dgm:prSet presAssocID="{8FC5CAB5-3A42-49A6-AAB5-0CECE3218E63}" presName="textNode" presStyleLbl="node1" presStyleIdx="0" presStyleCnt="4" custScaleY="76077">
        <dgm:presLayoutVars>
          <dgm:bulletEnabled val="1"/>
        </dgm:presLayoutVars>
      </dgm:prSet>
      <dgm:spPr/>
      <dgm:t>
        <a:bodyPr/>
        <a:lstStyle/>
        <a:p>
          <a:endParaRPr lang="en-US"/>
        </a:p>
      </dgm:t>
    </dgm:pt>
    <dgm:pt modelId="{8D34AAD3-98F4-4FDC-A6BB-9F15DEC7BF33}" type="pres">
      <dgm:prSet presAssocID="{353FDB62-3F30-4679-ACAF-7326375A8B68}" presName="sibTrans" presStyleCnt="0"/>
      <dgm:spPr/>
    </dgm:pt>
    <dgm:pt modelId="{5F914887-181B-4C62-AC31-FD2C337B35DA}" type="pres">
      <dgm:prSet presAssocID="{ECA887FB-7799-43F2-8FAD-E6FF06D31C23}" presName="textNode" presStyleLbl="node1" presStyleIdx="1" presStyleCnt="4" custScaleY="87500">
        <dgm:presLayoutVars>
          <dgm:bulletEnabled val="1"/>
        </dgm:presLayoutVars>
      </dgm:prSet>
      <dgm:spPr/>
      <dgm:t>
        <a:bodyPr/>
        <a:lstStyle/>
        <a:p>
          <a:endParaRPr lang="en-US"/>
        </a:p>
      </dgm:t>
    </dgm:pt>
    <dgm:pt modelId="{877B5FA9-502A-40C6-A27B-E5CC88822D4F}" type="pres">
      <dgm:prSet presAssocID="{6862ED0D-1C51-4683-9D33-296604264FF6}" presName="sibTrans" presStyleCnt="0"/>
      <dgm:spPr/>
    </dgm:pt>
    <dgm:pt modelId="{B3EF1D9F-30B4-4076-9BE7-E9E7BA03ACE5}" type="pres">
      <dgm:prSet presAssocID="{DF7F0CE7-5780-487E-B022-95AA3268E235}" presName="textNode" presStyleLbl="node1" presStyleIdx="2" presStyleCnt="4" custScaleY="89160">
        <dgm:presLayoutVars>
          <dgm:bulletEnabled val="1"/>
        </dgm:presLayoutVars>
      </dgm:prSet>
      <dgm:spPr/>
      <dgm:t>
        <a:bodyPr/>
        <a:lstStyle/>
        <a:p>
          <a:endParaRPr lang="en-US"/>
        </a:p>
      </dgm:t>
    </dgm:pt>
    <dgm:pt modelId="{6DB910C7-99C1-4C61-A30F-43D7CC8CB317}" type="pres">
      <dgm:prSet presAssocID="{3C61504D-4E35-4DD7-A789-90BEF3957987}" presName="sibTrans" presStyleCnt="0"/>
      <dgm:spPr/>
    </dgm:pt>
    <dgm:pt modelId="{42657A5D-BCB7-477E-9F46-5D219BDC874D}" type="pres">
      <dgm:prSet presAssocID="{AAF3878D-E709-4EC9-A784-1CF7544FFCA0}" presName="textNode" presStyleLbl="node1" presStyleIdx="3" presStyleCnt="4" custScaleY="62888">
        <dgm:presLayoutVars>
          <dgm:bulletEnabled val="1"/>
        </dgm:presLayoutVars>
      </dgm:prSet>
      <dgm:spPr/>
      <dgm:t>
        <a:bodyPr/>
        <a:lstStyle/>
        <a:p>
          <a:endParaRPr lang="en-GB"/>
        </a:p>
      </dgm:t>
    </dgm:pt>
  </dgm:ptLst>
  <dgm:cxnLst>
    <dgm:cxn modelId="{5EB73A0F-1D6B-4BE2-9156-61FF1489A846}" srcId="{0384C410-A2D6-4C3D-A009-50B01954031F}" destId="{ECA887FB-7799-43F2-8FAD-E6FF06D31C23}" srcOrd="1" destOrd="0" parTransId="{3AAF25CE-719A-4364-99BF-4E3D1DA7C6FF}" sibTransId="{6862ED0D-1C51-4683-9D33-296604264FF6}"/>
    <dgm:cxn modelId="{00B400E7-A06B-4D7A-90FD-D8EBB580BB65}" srcId="{0384C410-A2D6-4C3D-A009-50B01954031F}" destId="{DF7F0CE7-5780-487E-B022-95AA3268E235}" srcOrd="2" destOrd="0" parTransId="{0F3DEF49-960A-40A3-BAD9-C112E64F486E}" sibTransId="{3C61504D-4E35-4DD7-A789-90BEF3957987}"/>
    <dgm:cxn modelId="{03B4E6BF-FB46-4635-B817-D6D30DFCBB0E}" type="presOf" srcId="{DF7F0CE7-5780-487E-B022-95AA3268E235}" destId="{B3EF1D9F-30B4-4076-9BE7-E9E7BA03ACE5}" srcOrd="0" destOrd="0" presId="urn:microsoft.com/office/officeart/2005/8/layout/hProcess9"/>
    <dgm:cxn modelId="{B63BF1F5-59CF-45B2-ADE8-FF5AB4985C3D}" type="presOf" srcId="{0384C410-A2D6-4C3D-A009-50B01954031F}" destId="{AFC44F9C-2E55-4E98-A644-BD194CDE536A}" srcOrd="0" destOrd="0" presId="urn:microsoft.com/office/officeart/2005/8/layout/hProcess9"/>
    <dgm:cxn modelId="{A0EDB4EC-2E24-4F82-8E66-B1C17F7BFD3D}" srcId="{0384C410-A2D6-4C3D-A009-50B01954031F}" destId="{8FC5CAB5-3A42-49A6-AAB5-0CECE3218E63}" srcOrd="0" destOrd="0" parTransId="{52414991-8246-496E-A87B-9E5A459AD048}" sibTransId="{353FDB62-3F30-4679-ACAF-7326375A8B68}"/>
    <dgm:cxn modelId="{37774D11-1C65-4880-917B-0A1B50041A14}" type="presOf" srcId="{8FC5CAB5-3A42-49A6-AAB5-0CECE3218E63}" destId="{F0A687A1-E7B4-4243-B0D8-65BAAEBF7D46}" srcOrd="0" destOrd="0" presId="urn:microsoft.com/office/officeart/2005/8/layout/hProcess9"/>
    <dgm:cxn modelId="{7D1CB61B-082F-47CB-BBB4-34C18F697112}" srcId="{0384C410-A2D6-4C3D-A009-50B01954031F}" destId="{AAF3878D-E709-4EC9-A784-1CF7544FFCA0}" srcOrd="3" destOrd="0" parTransId="{C41EA9E7-285F-47BB-96C1-7A06055F8869}" sibTransId="{AF6F0264-C3E8-4C9C-B773-82E7EFDE7665}"/>
    <dgm:cxn modelId="{E5E35742-1EFF-4F96-B9C4-8199A09BE7D2}" type="presOf" srcId="{AAF3878D-E709-4EC9-A784-1CF7544FFCA0}" destId="{42657A5D-BCB7-477E-9F46-5D219BDC874D}" srcOrd="0" destOrd="0" presId="urn:microsoft.com/office/officeart/2005/8/layout/hProcess9"/>
    <dgm:cxn modelId="{B428B5DB-E446-4EF2-BA9B-8DFFCCA9839E}" type="presOf" srcId="{ECA887FB-7799-43F2-8FAD-E6FF06D31C23}" destId="{5F914887-181B-4C62-AC31-FD2C337B35DA}" srcOrd="0" destOrd="0" presId="urn:microsoft.com/office/officeart/2005/8/layout/hProcess9"/>
    <dgm:cxn modelId="{CABA6543-1971-4374-AE92-E30C85BBAFA4}" type="presParOf" srcId="{AFC44F9C-2E55-4E98-A644-BD194CDE536A}" destId="{B65B7715-9D64-4381-87D8-B9475DDBE29B}" srcOrd="0" destOrd="0" presId="urn:microsoft.com/office/officeart/2005/8/layout/hProcess9"/>
    <dgm:cxn modelId="{6C053099-20F7-4A0E-99CA-BAD59415D3D5}" type="presParOf" srcId="{AFC44F9C-2E55-4E98-A644-BD194CDE536A}" destId="{45919478-2DFB-4256-9A5F-0061105AE54B}" srcOrd="1" destOrd="0" presId="urn:microsoft.com/office/officeart/2005/8/layout/hProcess9"/>
    <dgm:cxn modelId="{6D68BB25-AEFE-4A56-93C8-AA5A366B540E}" type="presParOf" srcId="{45919478-2DFB-4256-9A5F-0061105AE54B}" destId="{F0A687A1-E7B4-4243-B0D8-65BAAEBF7D46}" srcOrd="0" destOrd="0" presId="urn:microsoft.com/office/officeart/2005/8/layout/hProcess9"/>
    <dgm:cxn modelId="{2FDBD5B8-14A1-4979-A2B3-915C74F0474B}" type="presParOf" srcId="{45919478-2DFB-4256-9A5F-0061105AE54B}" destId="{8D34AAD3-98F4-4FDC-A6BB-9F15DEC7BF33}" srcOrd="1" destOrd="0" presId="urn:microsoft.com/office/officeart/2005/8/layout/hProcess9"/>
    <dgm:cxn modelId="{0B27000D-7749-47C9-85D4-7F4DE6B46A45}" type="presParOf" srcId="{45919478-2DFB-4256-9A5F-0061105AE54B}" destId="{5F914887-181B-4C62-AC31-FD2C337B35DA}" srcOrd="2" destOrd="0" presId="urn:microsoft.com/office/officeart/2005/8/layout/hProcess9"/>
    <dgm:cxn modelId="{1ED9FAF2-920D-451B-9CD6-6E5AA171B7B7}" type="presParOf" srcId="{45919478-2DFB-4256-9A5F-0061105AE54B}" destId="{877B5FA9-502A-40C6-A27B-E5CC88822D4F}" srcOrd="3" destOrd="0" presId="urn:microsoft.com/office/officeart/2005/8/layout/hProcess9"/>
    <dgm:cxn modelId="{5588B7E2-22BC-4C56-8399-AC918D01AA52}" type="presParOf" srcId="{45919478-2DFB-4256-9A5F-0061105AE54B}" destId="{B3EF1D9F-30B4-4076-9BE7-E9E7BA03ACE5}" srcOrd="4" destOrd="0" presId="urn:microsoft.com/office/officeart/2005/8/layout/hProcess9"/>
    <dgm:cxn modelId="{F52ACC62-3972-4ED2-9EDF-6E5740372C7A}" type="presParOf" srcId="{45919478-2DFB-4256-9A5F-0061105AE54B}" destId="{6DB910C7-99C1-4C61-A30F-43D7CC8CB317}" srcOrd="5" destOrd="0" presId="urn:microsoft.com/office/officeart/2005/8/layout/hProcess9"/>
    <dgm:cxn modelId="{1BA3D39A-C67B-407D-8C91-A6ED795497B3}" type="presParOf" srcId="{45919478-2DFB-4256-9A5F-0061105AE54B}" destId="{42657A5D-BCB7-477E-9F46-5D219BDC874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B7715-9D64-4381-87D8-B9475DDBE29B}">
      <dsp:nvSpPr>
        <dsp:cNvPr id="0" name=""/>
        <dsp:cNvSpPr/>
      </dsp:nvSpPr>
      <dsp:spPr>
        <a:xfrm>
          <a:off x="1" y="0"/>
          <a:ext cx="5764207" cy="33123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87A1-E7B4-4243-B0D8-65BAAEBF7D46}">
      <dsp:nvSpPr>
        <dsp:cNvPr id="0" name=""/>
        <dsp:cNvSpPr/>
      </dsp:nvSpPr>
      <dsp:spPr>
        <a:xfrm>
          <a:off x="1970" y="1152193"/>
          <a:ext cx="1280059" cy="100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Ingestion</a:t>
          </a:r>
          <a:r>
            <a:rPr lang="en-US" sz="1100" kern="1200" dirty="0" smtClean="0"/>
            <a:t>: </a:t>
          </a:r>
        </a:p>
        <a:p>
          <a:pPr lvl="0" algn="ctr" defTabSz="488950">
            <a:lnSpc>
              <a:spcPct val="90000"/>
            </a:lnSpc>
            <a:spcBef>
              <a:spcPct val="0"/>
            </a:spcBef>
            <a:spcAft>
              <a:spcPct val="35000"/>
            </a:spcAft>
          </a:pPr>
          <a:r>
            <a:rPr lang="en-US" sz="1100" kern="1200" dirty="0" smtClean="0"/>
            <a:t>Food is taken into the body via the mouth.</a:t>
          </a:r>
          <a:endParaRPr lang="en-US" sz="1100" kern="1200" dirty="0"/>
        </a:p>
      </dsp:txBody>
      <dsp:txXfrm>
        <a:off x="51176" y="1201399"/>
        <a:ext cx="1181647" cy="909568"/>
      </dsp:txXfrm>
    </dsp:sp>
    <dsp:sp modelId="{5F914887-181B-4C62-AC31-FD2C337B35DA}">
      <dsp:nvSpPr>
        <dsp:cNvPr id="0" name=""/>
        <dsp:cNvSpPr/>
      </dsp:nvSpPr>
      <dsp:spPr>
        <a:xfrm>
          <a:off x="1495373" y="1076519"/>
          <a:ext cx="1280059" cy="1159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Digestion:</a:t>
          </a:r>
        </a:p>
        <a:p>
          <a:pPr lvl="0" algn="ctr" defTabSz="488950">
            <a:lnSpc>
              <a:spcPct val="90000"/>
            </a:lnSpc>
            <a:spcBef>
              <a:spcPct val="0"/>
            </a:spcBef>
            <a:spcAft>
              <a:spcPct val="35000"/>
            </a:spcAft>
          </a:pPr>
          <a:r>
            <a:rPr lang="en-US" sz="1100" kern="1200" dirty="0" smtClean="0"/>
            <a:t>Physical and chemical breakdown of food (chewing &amp; enzymes.</a:t>
          </a:r>
          <a:endParaRPr lang="en-US" sz="1100" kern="1200" dirty="0"/>
        </a:p>
      </dsp:txBody>
      <dsp:txXfrm>
        <a:off x="1551967" y="1133113"/>
        <a:ext cx="1166871" cy="1046140"/>
      </dsp:txXfrm>
    </dsp:sp>
    <dsp:sp modelId="{B3EF1D9F-30B4-4076-9BE7-E9E7BA03ACE5}">
      <dsp:nvSpPr>
        <dsp:cNvPr id="0" name=""/>
        <dsp:cNvSpPr/>
      </dsp:nvSpPr>
      <dsp:spPr>
        <a:xfrm>
          <a:off x="2988776" y="1065522"/>
          <a:ext cx="1280059" cy="11813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Absorption: </a:t>
          </a:r>
        </a:p>
        <a:p>
          <a:pPr lvl="0" algn="ctr" defTabSz="488950">
            <a:lnSpc>
              <a:spcPct val="90000"/>
            </a:lnSpc>
            <a:spcBef>
              <a:spcPct val="0"/>
            </a:spcBef>
            <a:spcAft>
              <a:spcPct val="35000"/>
            </a:spcAft>
          </a:pPr>
          <a:r>
            <a:rPr lang="en-US" sz="1100" kern="1200" dirty="0" smtClean="0"/>
            <a:t>Food passes through the intestine walls into the bloodstream</a:t>
          </a:r>
          <a:r>
            <a:rPr lang="en-US" sz="1600" kern="1200" dirty="0" smtClean="0"/>
            <a:t>.</a:t>
          </a:r>
          <a:endParaRPr lang="en-US" sz="1600" kern="1200" dirty="0"/>
        </a:p>
      </dsp:txBody>
      <dsp:txXfrm>
        <a:off x="3046443" y="1123189"/>
        <a:ext cx="1164725" cy="1065988"/>
      </dsp:txXfrm>
    </dsp:sp>
    <dsp:sp modelId="{42657A5D-BCB7-477E-9F46-5D219BDC874D}">
      <dsp:nvSpPr>
        <dsp:cNvPr id="0" name=""/>
        <dsp:cNvSpPr/>
      </dsp:nvSpPr>
      <dsp:spPr>
        <a:xfrm>
          <a:off x="4482179" y="1239567"/>
          <a:ext cx="1280059" cy="8332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Elimination: </a:t>
          </a:r>
          <a:r>
            <a:rPr lang="en-US" sz="1100" kern="1200" dirty="0" smtClean="0"/>
            <a:t>The undigested waste is removed from the body. </a:t>
          </a:r>
          <a:endParaRPr lang="en-US" sz="1100" kern="1200" dirty="0"/>
        </a:p>
      </dsp:txBody>
      <dsp:txXfrm>
        <a:off x="4522854" y="1280242"/>
        <a:ext cx="1198709" cy="7518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D98459-E8CB-44AE-8D75-4E946F4D3400}"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45822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98459-E8CB-44AE-8D75-4E946F4D3400}"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284342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98459-E8CB-44AE-8D75-4E946F4D3400}"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108259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98459-E8CB-44AE-8D75-4E946F4D3400}"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80010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98459-E8CB-44AE-8D75-4E946F4D3400}" type="datetimeFigureOut">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348854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D98459-E8CB-44AE-8D75-4E946F4D3400}"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220015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0D98459-E8CB-44AE-8D75-4E946F4D3400}" type="datetimeFigureOut">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99370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0D98459-E8CB-44AE-8D75-4E946F4D3400}" type="datetimeFigureOut">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311418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98459-E8CB-44AE-8D75-4E946F4D3400}" type="datetimeFigureOut">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1016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98459-E8CB-44AE-8D75-4E946F4D3400}"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93973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98459-E8CB-44AE-8D75-4E946F4D3400}" type="datetimeFigureOut">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1CE42-2AC9-4093-AC93-C6C480172633}" type="slidenum">
              <a:rPr lang="en-GB" smtClean="0"/>
              <a:t>‹#›</a:t>
            </a:fld>
            <a:endParaRPr lang="en-GB"/>
          </a:p>
        </p:txBody>
      </p:sp>
    </p:spTree>
    <p:extLst>
      <p:ext uri="{BB962C8B-B14F-4D97-AF65-F5344CB8AC3E}">
        <p14:creationId xmlns:p14="http://schemas.microsoft.com/office/powerpoint/2010/main" val="284418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98459-E8CB-44AE-8D75-4E946F4D3400}" type="datetimeFigureOut">
              <a:rPr lang="en-GB" smtClean="0"/>
              <a:t>14/11/2019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1CE42-2AC9-4093-AC93-C6C480172633}" type="slidenum">
              <a:rPr lang="en-GB" smtClean="0"/>
              <a:t>‹#›</a:t>
            </a:fld>
            <a:endParaRPr lang="en-GB"/>
          </a:p>
        </p:txBody>
      </p:sp>
    </p:spTree>
    <p:extLst>
      <p:ext uri="{BB962C8B-B14F-4D97-AF65-F5344CB8AC3E}">
        <p14:creationId xmlns:p14="http://schemas.microsoft.com/office/powerpoint/2010/main" val="155346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Health and Social Care</a:t>
            </a:r>
            <a:br>
              <a:rPr lang="en-GB" b="1" dirty="0" smtClean="0"/>
            </a:br>
            <a:r>
              <a:rPr lang="en-GB" b="1" dirty="0" smtClean="0"/>
              <a:t>Cambridge </a:t>
            </a:r>
            <a:r>
              <a:rPr lang="en-GB" b="1" dirty="0" err="1" smtClean="0"/>
              <a:t>Technicals</a:t>
            </a:r>
            <a:r>
              <a:rPr lang="en-GB" b="1" dirty="0" smtClean="0"/>
              <a:t/>
            </a:r>
            <a:br>
              <a:rPr lang="en-GB" b="1" dirty="0" smtClean="0"/>
            </a:br>
            <a:r>
              <a:rPr lang="en-GB" b="1" dirty="0" smtClean="0"/>
              <a:t>Knowledge Organiser</a:t>
            </a:r>
            <a:endParaRPr lang="en-GB" b="1" dirty="0"/>
          </a:p>
        </p:txBody>
      </p:sp>
      <p:sp>
        <p:nvSpPr>
          <p:cNvPr id="3" name="Subtitle 2"/>
          <p:cNvSpPr>
            <a:spLocks noGrp="1"/>
          </p:cNvSpPr>
          <p:nvPr>
            <p:ph type="subTitle" idx="1"/>
          </p:nvPr>
        </p:nvSpPr>
        <p:spPr>
          <a:xfrm>
            <a:off x="611560" y="3886200"/>
            <a:ext cx="7992888" cy="1752600"/>
          </a:xfrm>
        </p:spPr>
        <p:txBody>
          <a:bodyPr>
            <a:noAutofit/>
          </a:bodyPr>
          <a:lstStyle/>
          <a:p>
            <a:pPr algn="l"/>
            <a:r>
              <a:rPr lang="en-GB" sz="3600" b="1" dirty="0" smtClean="0">
                <a:solidFill>
                  <a:schemeClr val="tx1"/>
                </a:solidFill>
              </a:rPr>
              <a:t>Unit 4</a:t>
            </a:r>
          </a:p>
          <a:p>
            <a:pPr algn="l"/>
            <a:r>
              <a:rPr lang="en-GB" sz="3600" b="1" dirty="0" smtClean="0">
                <a:solidFill>
                  <a:schemeClr val="tx1"/>
                </a:solidFill>
              </a:rPr>
              <a:t>LO3</a:t>
            </a:r>
            <a:r>
              <a:rPr lang="en-GB" sz="3600" dirty="0" smtClean="0">
                <a:solidFill>
                  <a:schemeClr val="tx1"/>
                </a:solidFill>
              </a:rPr>
              <a:t>: The digestive system, malfunctions and their impact on individuals.</a:t>
            </a:r>
            <a:endParaRPr lang="en-GB" sz="3600" dirty="0">
              <a:solidFill>
                <a:schemeClr val="tx1"/>
              </a:solidFill>
            </a:endParaRPr>
          </a:p>
        </p:txBody>
      </p:sp>
    </p:spTree>
    <p:extLst>
      <p:ext uri="{BB962C8B-B14F-4D97-AF65-F5344CB8AC3E}">
        <p14:creationId xmlns:p14="http://schemas.microsoft.com/office/powerpoint/2010/main" val="6439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2">
            <a:schemeClr val="dk1"/>
          </a:lnRef>
          <a:fillRef idx="1">
            <a:schemeClr val="lt1"/>
          </a:fillRef>
          <a:effectRef idx="0">
            <a:schemeClr val="dk1"/>
          </a:effectRef>
          <a:fontRef idx="minor">
            <a:schemeClr val="dk1"/>
          </a:fontRef>
        </p:style>
        <p:txBody>
          <a:bodyPr>
            <a:normAutofit/>
          </a:bodyPr>
          <a:lstStyle/>
          <a:p>
            <a:r>
              <a:rPr lang="en-GB" sz="2000" b="1" dirty="0" smtClean="0"/>
              <a:t>Structure of the digestive system and functions of component parts.</a:t>
            </a:r>
            <a:endParaRPr lang="en-GB" sz="20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72" y="980729"/>
            <a:ext cx="362786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1052736"/>
            <a:ext cx="4752528"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The digestive processes the breakdown and absorption of food and removal of the food waste products from the body.</a:t>
            </a:r>
          </a:p>
          <a:p>
            <a:endParaRPr lang="en-GB" sz="1200" dirty="0"/>
          </a:p>
          <a:p>
            <a:pPr marL="171450" indent="-171450">
              <a:buFont typeface="Arial" panose="020B0604020202020204" pitchFamily="34" charset="0"/>
              <a:buChar char="•"/>
            </a:pPr>
            <a:r>
              <a:rPr lang="en-GB" sz="1200" b="1" dirty="0" smtClean="0"/>
              <a:t>Buccal cavity – </a:t>
            </a:r>
            <a:r>
              <a:rPr lang="en-GB" sz="1200" dirty="0" smtClean="0"/>
              <a:t>where we put foo (mouth area) this is then chewed to break it down. Also known as the oral cavity.</a:t>
            </a:r>
          </a:p>
          <a:p>
            <a:pPr marL="171450" indent="-171450">
              <a:buFont typeface="Arial" panose="020B0604020202020204" pitchFamily="34" charset="0"/>
              <a:buChar char="•"/>
            </a:pPr>
            <a:r>
              <a:rPr lang="en-GB" sz="1200" b="1" dirty="0" smtClean="0"/>
              <a:t>Salivary glands – </a:t>
            </a:r>
            <a:r>
              <a:rPr lang="en-GB" sz="1200" dirty="0" smtClean="0"/>
              <a:t>produce saliva and moisten food to making it easier to swallow.</a:t>
            </a:r>
          </a:p>
          <a:p>
            <a:pPr marL="171450" indent="-171450">
              <a:buFont typeface="Arial" panose="020B0604020202020204" pitchFamily="34" charset="0"/>
              <a:buChar char="•"/>
            </a:pPr>
            <a:r>
              <a:rPr lang="en-GB" sz="1200" b="1" dirty="0" smtClean="0"/>
              <a:t>Epiglottis</a:t>
            </a:r>
            <a:r>
              <a:rPr lang="en-GB" sz="1200" dirty="0" smtClean="0"/>
              <a:t> – flap of cartilage behind the root of the tongue and covers the opening of the windpipe when swallowing food.</a:t>
            </a:r>
          </a:p>
          <a:p>
            <a:pPr marL="171450" indent="-171450">
              <a:buFont typeface="Arial" panose="020B0604020202020204" pitchFamily="34" charset="0"/>
              <a:buChar char="•"/>
            </a:pPr>
            <a:r>
              <a:rPr lang="en-GB" sz="1200" b="1" dirty="0" smtClean="0"/>
              <a:t>Oesophagus</a:t>
            </a:r>
            <a:r>
              <a:rPr lang="en-GB" sz="1200" dirty="0" smtClean="0"/>
              <a:t> – muscular tube that connects the throat with the stomach. Food moves down through the oesophagus to the stomach. Peristalsis is a squeezing action by the muscles which helps the food move down towards the stomach.</a:t>
            </a:r>
          </a:p>
          <a:p>
            <a:pPr marL="171450" indent="-171450">
              <a:buFont typeface="Arial" panose="020B0604020202020204" pitchFamily="34" charset="0"/>
              <a:buChar char="•"/>
            </a:pPr>
            <a:r>
              <a:rPr lang="en-GB" sz="1200" b="1" dirty="0" smtClean="0"/>
              <a:t>Stomach – </a:t>
            </a:r>
            <a:r>
              <a:rPr lang="en-GB" sz="1200" dirty="0" smtClean="0"/>
              <a:t>a sac with muscular walls that churn the food to break it up. It produces hydrochloric acid and enzymes to digest the food.</a:t>
            </a:r>
          </a:p>
          <a:p>
            <a:pPr marL="171450" indent="-171450">
              <a:buFont typeface="Arial" panose="020B0604020202020204" pitchFamily="34" charset="0"/>
              <a:buChar char="•"/>
            </a:pPr>
            <a:r>
              <a:rPr lang="en-GB" sz="1200" b="1" dirty="0" smtClean="0"/>
              <a:t>Small intestine – </a:t>
            </a:r>
            <a:r>
              <a:rPr lang="en-GB" sz="1200" dirty="0" smtClean="0"/>
              <a:t>the duodenum. The partially digested food from the stomach known as </a:t>
            </a:r>
            <a:r>
              <a:rPr lang="en-GB" sz="1200" dirty="0" err="1" smtClean="0"/>
              <a:t>chyme</a:t>
            </a:r>
            <a:r>
              <a:rPr lang="en-GB" sz="1200" dirty="0" smtClean="0"/>
              <a:t>, is chemically altered by fluids from the liver and bile from the pancreas. The duodenum is lined with villi – finger-like projections in the intestinal wall that increase the surface are and assists the absorption of nutrients into the bloodstream.</a:t>
            </a:r>
          </a:p>
          <a:p>
            <a:pPr marL="171450" indent="-171450">
              <a:buFont typeface="Arial" panose="020B0604020202020204" pitchFamily="34" charset="0"/>
              <a:buChar char="•"/>
            </a:pPr>
            <a:r>
              <a:rPr lang="en-GB" sz="1200" b="1" dirty="0" smtClean="0"/>
              <a:t>Large intestine – </a:t>
            </a:r>
            <a:r>
              <a:rPr lang="en-GB" sz="1200" dirty="0" smtClean="0"/>
              <a:t>also known as the colon reabsorbs fluids and processes waste products preparing them for them being expelled body.</a:t>
            </a:r>
          </a:p>
          <a:p>
            <a:pPr marL="171450" indent="-171450">
              <a:buFont typeface="Arial" panose="020B0604020202020204" pitchFamily="34" charset="0"/>
              <a:buChar char="•"/>
            </a:pPr>
            <a:r>
              <a:rPr lang="en-GB" sz="1200" b="1" dirty="0" smtClean="0"/>
              <a:t>Rectum – </a:t>
            </a:r>
            <a:r>
              <a:rPr lang="en-GB" sz="1200" dirty="0" smtClean="0"/>
              <a:t>last part of the colon and links to the anus. Stores faeces until it can be excreted from the body.</a:t>
            </a:r>
          </a:p>
          <a:p>
            <a:pPr marL="171450" indent="-171450">
              <a:buFont typeface="Arial" panose="020B0604020202020204" pitchFamily="34" charset="0"/>
              <a:buChar char="•"/>
            </a:pPr>
            <a:r>
              <a:rPr lang="en-GB" sz="1200" b="1" dirty="0" smtClean="0"/>
              <a:t>Anus</a:t>
            </a:r>
            <a:r>
              <a:rPr lang="en-GB" sz="1200" dirty="0" smtClean="0"/>
              <a:t> – the opening that faces is excreted from. The process is know as defecation. The anal sphincter muscle controls the opening and closing of the anus.</a:t>
            </a:r>
            <a:endParaRPr lang="en-GB" sz="1200" dirty="0"/>
          </a:p>
        </p:txBody>
      </p:sp>
    </p:spTree>
    <p:extLst>
      <p:ext uri="{BB962C8B-B14F-4D97-AF65-F5344CB8AC3E}">
        <p14:creationId xmlns:p14="http://schemas.microsoft.com/office/powerpoint/2010/main" val="305168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443616"/>
            <a:ext cx="51793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1815" y="620688"/>
            <a:ext cx="2863322" cy="60016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 </a:t>
            </a:r>
            <a:r>
              <a:rPr lang="en-GB" sz="1100" b="1" dirty="0" smtClean="0"/>
              <a:t>Salivary Gland: </a:t>
            </a:r>
          </a:p>
          <a:p>
            <a:r>
              <a:rPr lang="en-GB" sz="1100" dirty="0" smtClean="0"/>
              <a:t>Produces saliva to moisten food, making it easier to swallow</a:t>
            </a:r>
            <a:endParaRPr lang="en-GB" sz="1100" dirty="0"/>
          </a:p>
        </p:txBody>
      </p:sp>
      <p:sp>
        <p:nvSpPr>
          <p:cNvPr id="5" name="TextBox 4"/>
          <p:cNvSpPr txBox="1"/>
          <p:nvPr/>
        </p:nvSpPr>
        <p:spPr>
          <a:xfrm>
            <a:off x="261815" y="1791642"/>
            <a:ext cx="3160048" cy="600164"/>
          </a:xfrm>
          <a:prstGeom prst="rect">
            <a:avLst/>
          </a:prstGeom>
          <a:solidFill>
            <a:srgbClr val="996633"/>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Liver:</a:t>
            </a:r>
          </a:p>
          <a:p>
            <a:r>
              <a:rPr lang="en-GB" sz="1100" dirty="0" smtClean="0"/>
              <a:t>Breaks down toxins and old blood cells. Stores vitamins and iron.</a:t>
            </a:r>
            <a:endParaRPr lang="en-GB" sz="1100" dirty="0"/>
          </a:p>
        </p:txBody>
      </p:sp>
      <p:sp>
        <p:nvSpPr>
          <p:cNvPr id="6" name="TextBox 5"/>
          <p:cNvSpPr txBox="1"/>
          <p:nvPr/>
        </p:nvSpPr>
        <p:spPr>
          <a:xfrm>
            <a:off x="251520" y="2491154"/>
            <a:ext cx="3158056" cy="430887"/>
          </a:xfrm>
          <a:prstGeom prst="rect">
            <a:avLst/>
          </a:prstGeom>
          <a:solidFill>
            <a:srgbClr val="6699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Gall Bladder:</a:t>
            </a:r>
          </a:p>
          <a:p>
            <a:r>
              <a:rPr lang="en-GB" sz="1100" dirty="0" smtClean="0"/>
              <a:t>Concentrates bile which aids digestion.</a:t>
            </a:r>
            <a:endParaRPr lang="en-GB" sz="1100" dirty="0"/>
          </a:p>
        </p:txBody>
      </p:sp>
      <p:sp>
        <p:nvSpPr>
          <p:cNvPr id="7" name="TextBox 6"/>
          <p:cNvSpPr txBox="1"/>
          <p:nvPr/>
        </p:nvSpPr>
        <p:spPr>
          <a:xfrm>
            <a:off x="259823" y="2996952"/>
            <a:ext cx="3160048" cy="769441"/>
          </a:xfrm>
          <a:prstGeom prst="rect">
            <a:avLst/>
          </a:prstGeom>
          <a:solidFill>
            <a:srgbClr val="CC66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Large Intestine:</a:t>
            </a:r>
          </a:p>
          <a:p>
            <a:r>
              <a:rPr lang="en-GB" sz="1100" dirty="0" smtClean="0"/>
              <a:t>Reabsorbs more water and ions from the partially digested food. Creates faeces(waste products) from what remains.</a:t>
            </a:r>
            <a:endParaRPr lang="en-GB" sz="1100" dirty="0"/>
          </a:p>
        </p:txBody>
      </p:sp>
      <p:sp>
        <p:nvSpPr>
          <p:cNvPr id="8" name="TextBox 7"/>
          <p:cNvSpPr txBox="1"/>
          <p:nvPr/>
        </p:nvSpPr>
        <p:spPr>
          <a:xfrm>
            <a:off x="259823" y="4336503"/>
            <a:ext cx="2655993" cy="430887"/>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Oesophagus</a:t>
            </a:r>
          </a:p>
          <a:p>
            <a:r>
              <a:rPr lang="en-GB" sz="1100" dirty="0" smtClean="0"/>
              <a:t>Transports food from throat to stomach.</a:t>
            </a:r>
            <a:endParaRPr lang="en-GB" sz="1100" dirty="0"/>
          </a:p>
        </p:txBody>
      </p:sp>
      <p:sp>
        <p:nvSpPr>
          <p:cNvPr id="9" name="TextBox 8"/>
          <p:cNvSpPr txBox="1"/>
          <p:nvPr/>
        </p:nvSpPr>
        <p:spPr>
          <a:xfrm>
            <a:off x="251520" y="4811652"/>
            <a:ext cx="3384376" cy="769441"/>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Stomach:</a:t>
            </a:r>
          </a:p>
          <a:p>
            <a:r>
              <a:rPr lang="en-GB" sz="1100" dirty="0" smtClean="0"/>
              <a:t>Muscular walls churn the food. Produces enzymes that break up the food and hydrochloric acid to activate the enzymes. Uses pepsin to digest some protein.</a:t>
            </a:r>
            <a:endParaRPr lang="en-GB" sz="1100" dirty="0"/>
          </a:p>
        </p:txBody>
      </p:sp>
      <p:sp>
        <p:nvSpPr>
          <p:cNvPr id="10" name="TextBox 9"/>
          <p:cNvSpPr txBox="1"/>
          <p:nvPr/>
        </p:nvSpPr>
        <p:spPr>
          <a:xfrm>
            <a:off x="3717712" y="4293096"/>
            <a:ext cx="1080120" cy="261610"/>
          </a:xfrm>
          <a:prstGeom prst="rect">
            <a:avLst/>
          </a:prstGeom>
          <a:solidFill>
            <a:srgbClr val="CC6600"/>
          </a:solidFill>
        </p:spPr>
        <p:txBody>
          <a:bodyPr wrap="square" rtlCol="0">
            <a:spAutoFit/>
          </a:bodyPr>
          <a:lstStyle/>
          <a:p>
            <a:r>
              <a:rPr lang="en-GB" sz="1100" b="1" dirty="0" smtClean="0"/>
              <a:t>Large Intestine</a:t>
            </a:r>
            <a:endParaRPr lang="en-GB" sz="1100" b="1" dirty="0"/>
          </a:p>
        </p:txBody>
      </p:sp>
      <p:sp>
        <p:nvSpPr>
          <p:cNvPr id="11" name="TextBox 10"/>
          <p:cNvSpPr txBox="1"/>
          <p:nvPr/>
        </p:nvSpPr>
        <p:spPr>
          <a:xfrm>
            <a:off x="7733868" y="1379240"/>
            <a:ext cx="1008112" cy="261610"/>
          </a:xfrm>
          <a:prstGeom prst="rect">
            <a:avLst/>
          </a:prstGeom>
          <a:solidFill>
            <a:schemeClr val="accent6">
              <a:lumMod val="60000"/>
              <a:lumOff val="40000"/>
            </a:schemeClr>
          </a:solidFill>
        </p:spPr>
        <p:txBody>
          <a:bodyPr wrap="square" rtlCol="0">
            <a:spAutoFit/>
          </a:bodyPr>
          <a:lstStyle/>
          <a:p>
            <a:r>
              <a:rPr lang="en-GB" sz="1100" b="1" dirty="0" smtClean="0"/>
              <a:t>Oesophagus</a:t>
            </a:r>
            <a:endParaRPr lang="en-GB" sz="1100" b="1" dirty="0"/>
          </a:p>
        </p:txBody>
      </p:sp>
      <p:sp>
        <p:nvSpPr>
          <p:cNvPr id="12" name="TextBox 11"/>
          <p:cNvSpPr txBox="1"/>
          <p:nvPr/>
        </p:nvSpPr>
        <p:spPr>
          <a:xfrm>
            <a:off x="8028384" y="2229544"/>
            <a:ext cx="713596" cy="261610"/>
          </a:xfrm>
          <a:prstGeom prst="rect">
            <a:avLst/>
          </a:prstGeom>
          <a:solidFill>
            <a:schemeClr val="bg2">
              <a:lumMod val="90000"/>
            </a:schemeClr>
          </a:solidFill>
        </p:spPr>
        <p:txBody>
          <a:bodyPr wrap="square" rtlCol="0">
            <a:spAutoFit/>
          </a:bodyPr>
          <a:lstStyle/>
          <a:p>
            <a:r>
              <a:rPr lang="en-GB" sz="1100" b="1" dirty="0" smtClean="0"/>
              <a:t>Stomach</a:t>
            </a:r>
            <a:endParaRPr lang="en-GB" sz="1100" b="1" dirty="0"/>
          </a:p>
        </p:txBody>
      </p:sp>
      <p:sp>
        <p:nvSpPr>
          <p:cNvPr id="13" name="TextBox 12"/>
          <p:cNvSpPr txBox="1"/>
          <p:nvPr/>
        </p:nvSpPr>
        <p:spPr>
          <a:xfrm>
            <a:off x="251520" y="5672761"/>
            <a:ext cx="3384376" cy="938719"/>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solidFill>
                  <a:schemeClr val="tx1"/>
                </a:solidFill>
              </a:rPr>
              <a:t>Pancreas:</a:t>
            </a:r>
          </a:p>
          <a:p>
            <a:r>
              <a:rPr lang="en-GB" sz="1100" dirty="0" smtClean="0">
                <a:solidFill>
                  <a:schemeClr val="tx1"/>
                </a:solidFill>
              </a:rPr>
              <a:t>Uses hormones to regulate blood sugar levels. Uses bicarbonates to neutralise acid from the stomach. Uses amylase to digest polysaccharides, lipase to digest lipids and trypsin </a:t>
            </a:r>
            <a:r>
              <a:rPr lang="en-GB" sz="1100" dirty="0" err="1" smtClean="0">
                <a:solidFill>
                  <a:schemeClr val="tx1"/>
                </a:solidFill>
              </a:rPr>
              <a:t>chymotripsin</a:t>
            </a:r>
            <a:r>
              <a:rPr lang="en-GB" sz="1100" dirty="0" smtClean="0">
                <a:solidFill>
                  <a:schemeClr val="tx1"/>
                </a:solidFill>
              </a:rPr>
              <a:t> for protein.</a:t>
            </a:r>
            <a:endParaRPr lang="en-GB" sz="1100" dirty="0">
              <a:solidFill>
                <a:schemeClr val="tx1"/>
              </a:solidFill>
            </a:endParaRPr>
          </a:p>
        </p:txBody>
      </p:sp>
      <p:sp>
        <p:nvSpPr>
          <p:cNvPr id="14" name="TextBox 13"/>
          <p:cNvSpPr txBox="1"/>
          <p:nvPr/>
        </p:nvSpPr>
        <p:spPr>
          <a:xfrm>
            <a:off x="3717712" y="5361173"/>
            <a:ext cx="2911274" cy="1107996"/>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Small Intestine:</a:t>
            </a:r>
          </a:p>
          <a:p>
            <a:r>
              <a:rPr lang="en-GB" sz="1100" dirty="0" smtClean="0"/>
              <a:t>Completes digestion of partially digested food. Absorbs some nutrients, using </a:t>
            </a:r>
            <a:r>
              <a:rPr lang="en-GB" sz="1100" dirty="0" err="1" smtClean="0"/>
              <a:t>sucrase</a:t>
            </a:r>
            <a:r>
              <a:rPr lang="en-GB" sz="1100" dirty="0" smtClean="0"/>
              <a:t> to digest sugars, amylase to digest </a:t>
            </a:r>
            <a:r>
              <a:rPr lang="en-GB" sz="1100" dirty="0" err="1" smtClean="0"/>
              <a:t>polysacharrides</a:t>
            </a:r>
            <a:r>
              <a:rPr lang="en-GB" sz="1100" dirty="0" smtClean="0"/>
              <a:t> and peptidase for protein. Also absorbs most of the water from the blood.</a:t>
            </a:r>
            <a:endParaRPr lang="en-GB" sz="1100" dirty="0"/>
          </a:p>
        </p:txBody>
      </p:sp>
      <p:sp>
        <p:nvSpPr>
          <p:cNvPr id="15" name="TextBox 14"/>
          <p:cNvSpPr txBox="1"/>
          <p:nvPr/>
        </p:nvSpPr>
        <p:spPr>
          <a:xfrm>
            <a:off x="6732240" y="5241874"/>
            <a:ext cx="2232248" cy="430887"/>
          </a:xfrm>
          <a:prstGeom prst="rect">
            <a:avLst/>
          </a:prstGeom>
          <a:solidFill>
            <a:srgbClr val="CC99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Rectum:</a:t>
            </a:r>
          </a:p>
          <a:p>
            <a:r>
              <a:rPr lang="en-GB" sz="1100" dirty="0" smtClean="0"/>
              <a:t>Stores and then expels the faeces.</a:t>
            </a:r>
            <a:endParaRPr lang="en-GB" sz="1100" dirty="0"/>
          </a:p>
        </p:txBody>
      </p:sp>
      <p:sp>
        <p:nvSpPr>
          <p:cNvPr id="16" name="TextBox 15"/>
          <p:cNvSpPr txBox="1"/>
          <p:nvPr/>
        </p:nvSpPr>
        <p:spPr>
          <a:xfrm>
            <a:off x="8100392" y="4413448"/>
            <a:ext cx="720080" cy="276999"/>
          </a:xfrm>
          <a:prstGeom prst="rect">
            <a:avLst/>
          </a:prstGeom>
          <a:solidFill>
            <a:srgbClr val="CC9900"/>
          </a:solidFill>
        </p:spPr>
        <p:txBody>
          <a:bodyPr wrap="square" rtlCol="0">
            <a:spAutoFit/>
          </a:bodyPr>
          <a:lstStyle/>
          <a:p>
            <a:r>
              <a:rPr lang="en-GB" sz="1200" dirty="0" smtClean="0"/>
              <a:t>Rectum</a:t>
            </a:r>
            <a:endParaRPr lang="en-GB" sz="1200" dirty="0"/>
          </a:p>
        </p:txBody>
      </p:sp>
      <p:sp>
        <p:nvSpPr>
          <p:cNvPr id="3" name="TextBox 2"/>
          <p:cNvSpPr txBox="1"/>
          <p:nvPr/>
        </p:nvSpPr>
        <p:spPr>
          <a:xfrm>
            <a:off x="4797832" y="4690447"/>
            <a:ext cx="926296"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GB" sz="1200" b="1" dirty="0" smtClean="0">
                <a:solidFill>
                  <a:schemeClr val="tx1"/>
                </a:solidFill>
              </a:rPr>
              <a:t>Appendix</a:t>
            </a:r>
            <a:endParaRPr lang="en-GB" sz="1200" b="1" dirty="0">
              <a:solidFill>
                <a:schemeClr val="tx1"/>
              </a:solidFill>
            </a:endParaRPr>
          </a:p>
        </p:txBody>
      </p:sp>
      <p:sp>
        <p:nvSpPr>
          <p:cNvPr id="18" name="TextBox 17"/>
          <p:cNvSpPr txBox="1"/>
          <p:nvPr/>
        </p:nvSpPr>
        <p:spPr>
          <a:xfrm>
            <a:off x="3995936" y="1510045"/>
            <a:ext cx="720080" cy="261610"/>
          </a:xfrm>
          <a:prstGeom prst="rect">
            <a:avLst/>
          </a:prstGeom>
          <a:solidFill>
            <a:schemeClr val="tx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100" b="1" dirty="0" smtClean="0"/>
              <a:t>Mouth</a:t>
            </a:r>
            <a:endParaRPr lang="en-GB" sz="1100" b="1" dirty="0"/>
          </a:p>
        </p:txBody>
      </p:sp>
      <p:cxnSp>
        <p:nvCxnSpPr>
          <p:cNvPr id="20" name="Straight Connector 19"/>
          <p:cNvCxnSpPr/>
          <p:nvPr/>
        </p:nvCxnSpPr>
        <p:spPr>
          <a:xfrm flipV="1">
            <a:off x="4788024" y="1556792"/>
            <a:ext cx="648072" cy="91752"/>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59823" y="1286907"/>
            <a:ext cx="2855020" cy="44627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Mouth:</a:t>
            </a:r>
          </a:p>
          <a:p>
            <a:r>
              <a:rPr lang="en-GB" sz="1100" dirty="0" smtClean="0"/>
              <a:t>Breaks up food particles.</a:t>
            </a:r>
            <a:endParaRPr lang="en-GB" sz="1100" dirty="0"/>
          </a:p>
        </p:txBody>
      </p:sp>
      <p:sp>
        <p:nvSpPr>
          <p:cNvPr id="22" name="TextBox 21"/>
          <p:cNvSpPr txBox="1"/>
          <p:nvPr/>
        </p:nvSpPr>
        <p:spPr>
          <a:xfrm>
            <a:off x="7020272" y="4828946"/>
            <a:ext cx="756084" cy="261610"/>
          </a:xfrm>
          <a:prstGeom prst="rect">
            <a:avLst/>
          </a:prstGeom>
          <a:solidFill>
            <a:schemeClr val="bg2">
              <a:lumMod val="50000"/>
            </a:schemeClr>
          </a:solidFill>
        </p:spPr>
        <p:txBody>
          <a:bodyPr wrap="square" rtlCol="0">
            <a:spAutoFit/>
          </a:bodyPr>
          <a:lstStyle/>
          <a:p>
            <a:pPr algn="ctr"/>
            <a:r>
              <a:rPr lang="en-GB" sz="1100" b="1" dirty="0" smtClean="0"/>
              <a:t>Anus</a:t>
            </a:r>
            <a:endParaRPr lang="en-GB" sz="1100" b="1" dirty="0"/>
          </a:p>
        </p:txBody>
      </p:sp>
      <p:sp>
        <p:nvSpPr>
          <p:cNvPr id="23" name="TextBox 22"/>
          <p:cNvSpPr txBox="1"/>
          <p:nvPr/>
        </p:nvSpPr>
        <p:spPr>
          <a:xfrm>
            <a:off x="6732240" y="5805264"/>
            <a:ext cx="2232248" cy="600164"/>
          </a:xfrm>
          <a:prstGeom prst="rect">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Anus:</a:t>
            </a:r>
          </a:p>
          <a:p>
            <a:r>
              <a:rPr lang="en-GB" sz="1100" dirty="0" smtClean="0"/>
              <a:t>Faeces is expelled from this opening.</a:t>
            </a:r>
            <a:endParaRPr lang="en-GB" sz="1100" dirty="0"/>
          </a:p>
        </p:txBody>
      </p:sp>
      <p:sp>
        <p:nvSpPr>
          <p:cNvPr id="24" name="TextBox 23"/>
          <p:cNvSpPr txBox="1"/>
          <p:nvPr/>
        </p:nvSpPr>
        <p:spPr>
          <a:xfrm>
            <a:off x="7596336" y="920770"/>
            <a:ext cx="788846" cy="261610"/>
          </a:xfrm>
          <a:prstGeom prst="rect">
            <a:avLst/>
          </a:prstGeom>
          <a:solidFill>
            <a:schemeClr val="accent6">
              <a:lumMod val="20000"/>
              <a:lumOff val="80000"/>
            </a:schemeClr>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GB" sz="1100" b="1" dirty="0" smtClean="0">
                <a:solidFill>
                  <a:schemeClr val="tx1"/>
                </a:solidFill>
              </a:rPr>
              <a:t>Pharynx</a:t>
            </a:r>
            <a:endParaRPr lang="en-GB" sz="1100" b="1" dirty="0">
              <a:solidFill>
                <a:schemeClr val="tx1"/>
              </a:solidFill>
            </a:endParaRPr>
          </a:p>
        </p:txBody>
      </p:sp>
      <p:cxnSp>
        <p:nvCxnSpPr>
          <p:cNvPr id="26" name="Straight Connector 25"/>
          <p:cNvCxnSpPr/>
          <p:nvPr/>
        </p:nvCxnSpPr>
        <p:spPr>
          <a:xfrm flipV="1">
            <a:off x="6300192" y="1051575"/>
            <a:ext cx="1296144" cy="720080"/>
          </a:xfrm>
          <a:prstGeom prst="line">
            <a:avLst/>
          </a:prstGeom>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276140" y="3855653"/>
            <a:ext cx="1935913" cy="43088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Pharynx:</a:t>
            </a:r>
          </a:p>
          <a:p>
            <a:r>
              <a:rPr lang="en-GB" sz="1100" dirty="0" smtClean="0"/>
              <a:t>Swallows food.</a:t>
            </a:r>
            <a:endParaRPr lang="en-GB" sz="1100" dirty="0"/>
          </a:p>
        </p:txBody>
      </p:sp>
      <p:sp>
        <p:nvSpPr>
          <p:cNvPr id="2" name="Title 1"/>
          <p:cNvSpPr>
            <a:spLocks noGrp="1"/>
          </p:cNvSpPr>
          <p:nvPr>
            <p:ph type="title"/>
          </p:nvPr>
        </p:nvSpPr>
        <p:spPr>
          <a:xfrm>
            <a:off x="1743112" y="116632"/>
            <a:ext cx="5945808" cy="432048"/>
          </a:xfrm>
        </p:spPr>
        <p:style>
          <a:lnRef idx="2">
            <a:schemeClr val="dk1"/>
          </a:lnRef>
          <a:fillRef idx="1">
            <a:schemeClr val="lt1"/>
          </a:fillRef>
          <a:effectRef idx="0">
            <a:schemeClr val="dk1"/>
          </a:effectRef>
          <a:fontRef idx="minor">
            <a:schemeClr val="dk1"/>
          </a:fontRef>
        </p:style>
        <p:txBody>
          <a:bodyPr>
            <a:noAutofit/>
          </a:bodyPr>
          <a:lstStyle/>
          <a:p>
            <a:r>
              <a:rPr lang="en-GB" sz="2000" b="1" dirty="0" smtClean="0"/>
              <a:t>Structure and function of the digestive system.</a:t>
            </a:r>
            <a:endParaRPr lang="en-GB" sz="2000" b="1" dirty="0"/>
          </a:p>
        </p:txBody>
      </p:sp>
    </p:spTree>
    <p:extLst>
      <p:ext uri="{BB962C8B-B14F-4D97-AF65-F5344CB8AC3E}">
        <p14:creationId xmlns:p14="http://schemas.microsoft.com/office/powerpoint/2010/main" val="319120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60648"/>
            <a:ext cx="4978896" cy="34605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000" b="1" dirty="0" smtClean="0"/>
              <a:t>Mechanical and Chemical digestion.</a:t>
            </a:r>
            <a:endParaRPr lang="en-GB" sz="2000" b="1" dirty="0"/>
          </a:p>
        </p:txBody>
      </p:sp>
      <p:pic>
        <p:nvPicPr>
          <p:cNvPr id="4" name="Picture 3"/>
          <p:cNvPicPr>
            <a:picLocks noChangeAspect="1"/>
          </p:cNvPicPr>
          <p:nvPr/>
        </p:nvPicPr>
        <p:blipFill>
          <a:blip r:embed="rId2"/>
          <a:stretch>
            <a:fillRect/>
          </a:stretch>
        </p:blipFill>
        <p:spPr>
          <a:xfrm>
            <a:off x="2578681" y="836712"/>
            <a:ext cx="3649503" cy="2429545"/>
          </a:xfrm>
          <a:prstGeom prst="rect">
            <a:avLst/>
          </a:prstGeom>
        </p:spPr>
      </p:pic>
      <p:sp>
        <p:nvSpPr>
          <p:cNvPr id="3" name="Content Placeholder 2"/>
          <p:cNvSpPr>
            <a:spLocks noGrp="1"/>
          </p:cNvSpPr>
          <p:nvPr>
            <p:ph idx="1"/>
          </p:nvPr>
        </p:nvSpPr>
        <p:spPr>
          <a:xfrm>
            <a:off x="175943" y="870769"/>
            <a:ext cx="2592288" cy="216024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1200" b="1" dirty="0" smtClean="0"/>
              <a:t>Mechanical Digestion:</a:t>
            </a:r>
          </a:p>
          <a:p>
            <a:pPr marL="0" indent="0">
              <a:buNone/>
            </a:pPr>
            <a:r>
              <a:rPr lang="en-US" sz="1100" dirty="0" smtClean="0"/>
              <a:t>Mechanical digestion is when food is physically broken down to make it smaller:</a:t>
            </a:r>
          </a:p>
          <a:p>
            <a:r>
              <a:rPr lang="en-US" sz="1100" b="1" dirty="0" smtClean="0"/>
              <a:t>Chewing</a:t>
            </a:r>
            <a:r>
              <a:rPr lang="en-US" sz="1100" dirty="0" smtClean="0"/>
              <a:t> – teeth break down large pieces of food into smaller ones that can be swallowed.</a:t>
            </a:r>
          </a:p>
          <a:p>
            <a:r>
              <a:rPr lang="en-US" sz="1100" b="1" dirty="0" smtClean="0"/>
              <a:t>Stomach</a:t>
            </a:r>
            <a:r>
              <a:rPr lang="en-US" sz="1100" dirty="0" smtClean="0"/>
              <a:t> – churns food to break it down</a:t>
            </a:r>
          </a:p>
          <a:p>
            <a:r>
              <a:rPr lang="en-US" sz="1100" b="1" dirty="0" smtClean="0"/>
              <a:t>Small intestine </a:t>
            </a:r>
            <a:r>
              <a:rPr lang="en-US" sz="1100" dirty="0" smtClean="0"/>
              <a:t>– the bile emulsifies lipids (breaks into small particles). Lipids are also known as fats.</a:t>
            </a:r>
            <a:endParaRPr lang="en-GB" sz="1100" dirty="0"/>
          </a:p>
        </p:txBody>
      </p:sp>
      <p:sp>
        <p:nvSpPr>
          <p:cNvPr id="5" name="TextBox 4"/>
          <p:cNvSpPr txBox="1"/>
          <p:nvPr/>
        </p:nvSpPr>
        <p:spPr>
          <a:xfrm>
            <a:off x="6084777" y="861720"/>
            <a:ext cx="2952328" cy="21390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Chemical Digestion:</a:t>
            </a:r>
          </a:p>
          <a:p>
            <a:r>
              <a:rPr lang="en-US" sz="1100" dirty="0" smtClean="0"/>
              <a:t>Chemical digestion is where nutrients are broken down by enzymes to smaller molecules that can be absorbed into the blood and used by cells.</a:t>
            </a:r>
          </a:p>
          <a:p>
            <a:pPr marL="171450" indent="-171450">
              <a:buFont typeface="Arial" panose="020B0604020202020204" pitchFamily="34" charset="0"/>
              <a:buChar char="•"/>
            </a:pPr>
            <a:r>
              <a:rPr lang="en-US" sz="1100" b="1" dirty="0"/>
              <a:t>B</a:t>
            </a:r>
            <a:r>
              <a:rPr lang="en-US" sz="1100" b="1" dirty="0" smtClean="0"/>
              <a:t>uccal cavity  </a:t>
            </a:r>
            <a:r>
              <a:rPr lang="en-US" sz="1100" dirty="0" smtClean="0"/>
              <a:t>- food dissolved with saliva that contains an enzyme called amylase.</a:t>
            </a:r>
          </a:p>
          <a:p>
            <a:pPr marL="171450" indent="-171450">
              <a:buFont typeface="Arial" panose="020B0604020202020204" pitchFamily="34" charset="0"/>
              <a:buChar char="•"/>
            </a:pPr>
            <a:r>
              <a:rPr lang="en-US" sz="1100" b="1" dirty="0" smtClean="0"/>
              <a:t>Stomach</a:t>
            </a:r>
            <a:r>
              <a:rPr lang="en-US" sz="1100" dirty="0" smtClean="0"/>
              <a:t> = mixes food with enzymes and hydrochloric acid whilst churning it.</a:t>
            </a:r>
          </a:p>
          <a:p>
            <a:pPr marL="171450" indent="-171450">
              <a:buFont typeface="Arial" panose="020B0604020202020204" pitchFamily="34" charset="0"/>
              <a:buChar char="•"/>
            </a:pPr>
            <a:r>
              <a:rPr lang="en-US" sz="1100" b="1" dirty="0" smtClean="0"/>
              <a:t>Chemical digestion of proteins </a:t>
            </a:r>
            <a:r>
              <a:rPr lang="en-US" sz="1100" dirty="0" smtClean="0"/>
              <a:t>– broken down by pepsin in the stomach and small intestine.</a:t>
            </a:r>
          </a:p>
        </p:txBody>
      </p:sp>
      <p:graphicFrame>
        <p:nvGraphicFramePr>
          <p:cNvPr id="7" name="Diagram 6"/>
          <p:cNvGraphicFramePr/>
          <p:nvPr>
            <p:extLst>
              <p:ext uri="{D42A27DB-BD31-4B8C-83A1-F6EECF244321}">
                <p14:modId xmlns:p14="http://schemas.microsoft.com/office/powerpoint/2010/main" val="3876144097"/>
              </p:ext>
            </p:extLst>
          </p:nvPr>
        </p:nvGraphicFramePr>
        <p:xfrm>
          <a:off x="175943" y="3140968"/>
          <a:ext cx="576421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19672" y="3717032"/>
            <a:ext cx="2664296" cy="369332"/>
          </a:xfrm>
          <a:prstGeom prst="rect">
            <a:avLst/>
          </a:prstGeom>
          <a:noFill/>
        </p:spPr>
        <p:txBody>
          <a:bodyPr wrap="square" rtlCol="0">
            <a:spAutoFit/>
          </a:bodyPr>
          <a:lstStyle/>
          <a:p>
            <a:pPr algn="ctr"/>
            <a:r>
              <a:rPr lang="en-US" b="1" dirty="0" smtClean="0"/>
              <a:t>The digestive process:</a:t>
            </a:r>
            <a:endParaRPr lang="en-GB" b="1" dirty="0"/>
          </a:p>
        </p:txBody>
      </p:sp>
      <p:sp>
        <p:nvSpPr>
          <p:cNvPr id="9" name="TextBox 8"/>
          <p:cNvSpPr txBox="1"/>
          <p:nvPr/>
        </p:nvSpPr>
        <p:spPr>
          <a:xfrm>
            <a:off x="6084777" y="3140968"/>
            <a:ext cx="2952328" cy="34932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Digestive roles of the pancreas and liver.</a:t>
            </a:r>
          </a:p>
          <a:p>
            <a:pPr algn="just"/>
            <a:r>
              <a:rPr lang="en-US" sz="1100" b="1" dirty="0" smtClean="0"/>
              <a:t>Digestive role of pancreatic juice:</a:t>
            </a:r>
          </a:p>
          <a:p>
            <a:pPr marL="171450" indent="-171450" algn="just">
              <a:buFont typeface="Arial" panose="020B0604020202020204" pitchFamily="34" charset="0"/>
              <a:buChar char="•"/>
            </a:pPr>
            <a:r>
              <a:rPr lang="en-US" sz="1100" dirty="0" smtClean="0"/>
              <a:t>Pancreas produces digestive enzymes that are released into the small intestine in pancreatic juice.</a:t>
            </a:r>
          </a:p>
          <a:p>
            <a:pPr marL="171450" indent="-171450" algn="just">
              <a:buFont typeface="Arial" panose="020B0604020202020204" pitchFamily="34" charset="0"/>
              <a:buChar char="•"/>
            </a:pPr>
            <a:r>
              <a:rPr lang="en-US" sz="1100" dirty="0" smtClean="0"/>
              <a:t>Pancreatic juices that are released into the duodenum help the body digest fats (lipids).</a:t>
            </a:r>
          </a:p>
          <a:p>
            <a:pPr marL="171450" indent="-171450" algn="just">
              <a:buFont typeface="Arial" panose="020B0604020202020204" pitchFamily="34" charset="0"/>
              <a:buChar char="•"/>
            </a:pPr>
            <a:r>
              <a:rPr lang="en-US" sz="1100" dirty="0" smtClean="0"/>
              <a:t>Pancreatic juices are released into a system of ducts that culminate in the main pancreatic duct.</a:t>
            </a:r>
          </a:p>
          <a:p>
            <a:pPr algn="just"/>
            <a:r>
              <a:rPr lang="en-US" sz="1100" b="1" dirty="0" smtClean="0"/>
              <a:t>Digestive role of Bile:</a:t>
            </a:r>
          </a:p>
          <a:p>
            <a:pPr marL="171450" indent="-171450" algn="just">
              <a:buFont typeface="Arial" panose="020B0604020202020204" pitchFamily="34" charset="0"/>
              <a:buChar char="•"/>
            </a:pPr>
            <a:r>
              <a:rPr lang="en-US" sz="1100" dirty="0" smtClean="0"/>
              <a:t>Bile is a digestive juice produced by the liver.</a:t>
            </a:r>
          </a:p>
          <a:p>
            <a:pPr marL="171450" indent="-171450" algn="just">
              <a:buFont typeface="Arial" panose="020B0604020202020204" pitchFamily="34" charset="0"/>
              <a:buChar char="•"/>
            </a:pPr>
            <a:r>
              <a:rPr lang="en-US" sz="1100" dirty="0" smtClean="0"/>
              <a:t>Helps the body absorb fat into the bloodstream.</a:t>
            </a:r>
          </a:p>
          <a:p>
            <a:pPr marL="171450" indent="-171450" algn="just">
              <a:buFont typeface="Arial" panose="020B0604020202020204" pitchFamily="34" charset="0"/>
              <a:buChar char="•"/>
            </a:pPr>
            <a:r>
              <a:rPr lang="en-US" sz="1100" dirty="0" smtClean="0"/>
              <a:t>Stored in the gallbladder until the body needs it to digest fats.</a:t>
            </a:r>
          </a:p>
          <a:p>
            <a:pPr marL="171450" indent="-171450" algn="just">
              <a:buFont typeface="Arial" panose="020B0604020202020204" pitchFamily="34" charset="0"/>
              <a:buChar char="•"/>
            </a:pPr>
            <a:r>
              <a:rPr lang="en-US" sz="1100" dirty="0" smtClean="0"/>
              <a:t>Enters the small intestine through the bile duct.</a:t>
            </a:r>
          </a:p>
          <a:p>
            <a:pPr marL="171450" indent="-171450" algn="just">
              <a:buFont typeface="Arial" panose="020B0604020202020204" pitchFamily="34" charset="0"/>
              <a:buChar char="•"/>
            </a:pPr>
            <a:r>
              <a:rPr lang="en-US" sz="1100" dirty="0" smtClean="0"/>
              <a:t>Bile emulsifies fats and neutralizes stomach acid.</a:t>
            </a:r>
          </a:p>
        </p:txBody>
      </p:sp>
    </p:spTree>
    <p:extLst>
      <p:ext uri="{BB962C8B-B14F-4D97-AF65-F5344CB8AC3E}">
        <p14:creationId xmlns:p14="http://schemas.microsoft.com/office/powerpoint/2010/main" val="223093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644" y="188640"/>
            <a:ext cx="3322712" cy="34605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000" b="1" dirty="0" smtClean="0"/>
              <a:t>Absorption and assimilation</a:t>
            </a:r>
            <a:endParaRPr lang="en-GB" sz="2000" b="1" dirty="0"/>
          </a:p>
        </p:txBody>
      </p:sp>
      <p:sp>
        <p:nvSpPr>
          <p:cNvPr id="3" name="Content Placeholder 2"/>
          <p:cNvSpPr>
            <a:spLocks noGrp="1"/>
          </p:cNvSpPr>
          <p:nvPr>
            <p:ph idx="1"/>
          </p:nvPr>
        </p:nvSpPr>
        <p:spPr>
          <a:xfrm>
            <a:off x="200953" y="798735"/>
            <a:ext cx="4104456" cy="2304255"/>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200" b="1" dirty="0" smtClean="0"/>
              <a:t>Adaptations of the intestinal wall  for absorption:</a:t>
            </a:r>
          </a:p>
          <a:p>
            <a:r>
              <a:rPr lang="en-US" sz="1200" dirty="0" smtClean="0"/>
              <a:t>Absorption refers to how the nutrients extracted from food are absorbed into the bloodstream. This takes place in the small intestine.</a:t>
            </a:r>
          </a:p>
          <a:p>
            <a:r>
              <a:rPr lang="en-US" sz="1200" dirty="0" smtClean="0"/>
              <a:t>Villi and microvilli increase the surface area of the small intestine wall to make absorption more efficient.</a:t>
            </a:r>
          </a:p>
          <a:p>
            <a:r>
              <a:rPr lang="en-US" sz="1200" dirty="0" smtClean="0"/>
              <a:t>Villi contain blood vessels and </a:t>
            </a:r>
            <a:r>
              <a:rPr lang="en-US" sz="1200" b="1" dirty="0" smtClean="0">
                <a:solidFill>
                  <a:srgbClr val="7030A0"/>
                </a:solidFill>
              </a:rPr>
              <a:t>lacteal.</a:t>
            </a:r>
          </a:p>
          <a:p>
            <a:r>
              <a:rPr lang="en-US" sz="1200" dirty="0" smtClean="0">
                <a:solidFill>
                  <a:schemeClr val="tx1"/>
                </a:solidFill>
              </a:rPr>
              <a:t>Products of fat digestion enter lacteal.</a:t>
            </a:r>
          </a:p>
          <a:p>
            <a:r>
              <a:rPr lang="en-US" sz="1200" dirty="0" smtClean="0">
                <a:solidFill>
                  <a:schemeClr val="tx1"/>
                </a:solidFill>
              </a:rPr>
              <a:t>Nutrients enter by diffusion.</a:t>
            </a:r>
          </a:p>
          <a:p>
            <a:r>
              <a:rPr lang="en-US" sz="1200" dirty="0" smtClean="0">
                <a:solidFill>
                  <a:schemeClr val="tx1"/>
                </a:solidFill>
              </a:rPr>
              <a:t>Everything else enters the blood.</a:t>
            </a:r>
          </a:p>
        </p:txBody>
      </p:sp>
      <p:pic>
        <p:nvPicPr>
          <p:cNvPr id="4" name="Picture 3"/>
          <p:cNvPicPr>
            <a:picLocks noChangeAspect="1"/>
          </p:cNvPicPr>
          <p:nvPr/>
        </p:nvPicPr>
        <p:blipFill>
          <a:blip r:embed="rId2"/>
          <a:stretch>
            <a:fillRect/>
          </a:stretch>
        </p:blipFill>
        <p:spPr>
          <a:xfrm>
            <a:off x="226875" y="3329163"/>
            <a:ext cx="3662929"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427984" y="764705"/>
            <a:ext cx="446449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b="1" dirty="0" smtClean="0">
                <a:solidFill>
                  <a:srgbClr val="7030A0"/>
                </a:solidFill>
              </a:rPr>
              <a:t>Lacteal</a:t>
            </a:r>
          </a:p>
          <a:p>
            <a:r>
              <a:rPr lang="en-US" sz="1200" dirty="0" smtClean="0"/>
              <a:t>Lymphatic capillaries that absorb dietary fats in the villi of the small intestine.</a:t>
            </a:r>
            <a:endParaRPr lang="en-GB" sz="1200" dirty="0"/>
          </a:p>
        </p:txBody>
      </p:sp>
      <p:pic>
        <p:nvPicPr>
          <p:cNvPr id="7" name="Picture 6"/>
          <p:cNvPicPr>
            <a:picLocks noChangeAspect="1"/>
          </p:cNvPicPr>
          <p:nvPr/>
        </p:nvPicPr>
        <p:blipFill>
          <a:blip r:embed="rId3"/>
          <a:stretch>
            <a:fillRect/>
          </a:stretch>
        </p:blipFill>
        <p:spPr>
          <a:xfrm>
            <a:off x="8244408" y="1154624"/>
            <a:ext cx="576064" cy="432048"/>
          </a:xfrm>
          <a:prstGeom prst="rect">
            <a:avLst/>
          </a:prstGeom>
        </p:spPr>
      </p:pic>
      <p:sp>
        <p:nvSpPr>
          <p:cNvPr id="8" name="TextBox 7"/>
          <p:cNvSpPr txBox="1"/>
          <p:nvPr/>
        </p:nvSpPr>
        <p:spPr>
          <a:xfrm>
            <a:off x="4427984" y="1593030"/>
            <a:ext cx="4464496"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The role of the live in assimilation:</a:t>
            </a:r>
          </a:p>
          <a:p>
            <a:pPr marL="285750" indent="-285750">
              <a:buFont typeface="Arial" panose="020B0604020202020204" pitchFamily="34" charset="0"/>
              <a:buChar char="•"/>
            </a:pPr>
            <a:r>
              <a:rPr lang="en-US" sz="1100" dirty="0" smtClean="0"/>
              <a:t>Assimilation is the movement of digested food molecules into the cells of the body where they are used, they become part pf those cells.</a:t>
            </a:r>
          </a:p>
          <a:p>
            <a:pPr marL="285750" indent="-285750">
              <a:buFont typeface="Arial" panose="020B0604020202020204" pitchFamily="34" charset="0"/>
              <a:buChar char="•"/>
            </a:pPr>
            <a:r>
              <a:rPr lang="en-US" sz="1100" dirty="0" smtClean="0"/>
              <a:t>Excess glucose in the blood reaching the liver is converted into glycogen to be stored or broken down through respiration, producing energy.</a:t>
            </a:r>
          </a:p>
          <a:p>
            <a:pPr marL="285750" indent="-285750">
              <a:buFont typeface="Arial" panose="020B0604020202020204" pitchFamily="34" charset="0"/>
              <a:buChar char="•"/>
            </a:pPr>
            <a:r>
              <a:rPr lang="en-US" sz="1100" dirty="0" smtClean="0"/>
              <a:t>The liver is where toxins like alcohol are broken down.</a:t>
            </a:r>
            <a:endParaRPr lang="en-GB" sz="1100" dirty="0"/>
          </a:p>
        </p:txBody>
      </p:sp>
      <p:sp>
        <p:nvSpPr>
          <p:cNvPr id="9" name="TextBox 8"/>
          <p:cNvSpPr txBox="1"/>
          <p:nvPr/>
        </p:nvSpPr>
        <p:spPr>
          <a:xfrm>
            <a:off x="582175" y="6225148"/>
            <a:ext cx="295232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Small intestine and cross section of villus.</a:t>
            </a:r>
            <a:endParaRPr lang="en-GB" sz="1200" b="1" dirty="0"/>
          </a:p>
        </p:txBody>
      </p:sp>
      <p:sp>
        <p:nvSpPr>
          <p:cNvPr id="10" name="TextBox 9"/>
          <p:cNvSpPr txBox="1"/>
          <p:nvPr/>
        </p:nvSpPr>
        <p:spPr>
          <a:xfrm>
            <a:off x="4391980" y="3005649"/>
            <a:ext cx="4572508"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Digestive malfunctions and possible causes and effects on an individual.</a:t>
            </a:r>
            <a:endParaRPr lang="en-GB" sz="1100" b="1" dirty="0"/>
          </a:p>
        </p:txBody>
      </p:sp>
      <p:sp>
        <p:nvSpPr>
          <p:cNvPr id="11" name="TextBox 10"/>
          <p:cNvSpPr txBox="1"/>
          <p:nvPr/>
        </p:nvSpPr>
        <p:spPr>
          <a:xfrm>
            <a:off x="5508104" y="3335735"/>
            <a:ext cx="194421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b="1" dirty="0" smtClean="0"/>
              <a:t>Irritable bowel syndrome:</a:t>
            </a:r>
          </a:p>
        </p:txBody>
      </p:sp>
      <p:sp>
        <p:nvSpPr>
          <p:cNvPr id="12" name="TextBox 11"/>
          <p:cNvSpPr txBox="1"/>
          <p:nvPr/>
        </p:nvSpPr>
        <p:spPr>
          <a:xfrm>
            <a:off x="4003522" y="3679955"/>
            <a:ext cx="4968552"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Symptoms:</a:t>
            </a:r>
          </a:p>
          <a:p>
            <a:pPr marL="285750" indent="-285750">
              <a:buFont typeface="Arial" panose="020B0604020202020204" pitchFamily="34" charset="0"/>
              <a:buChar char="•"/>
            </a:pPr>
            <a:r>
              <a:rPr lang="en-US" sz="1100" dirty="0" smtClean="0"/>
              <a:t>Stomach pains and cramping.</a:t>
            </a:r>
          </a:p>
          <a:p>
            <a:pPr marL="285750" indent="-285750">
              <a:buFont typeface="Arial" panose="020B0604020202020204" pitchFamily="34" charset="0"/>
              <a:buChar char="•"/>
            </a:pPr>
            <a:r>
              <a:rPr lang="en-US" sz="1100" dirty="0" smtClean="0"/>
              <a:t>Changes in bowel habits i.e. constipation, diarrhea or both.</a:t>
            </a:r>
          </a:p>
          <a:p>
            <a:pPr marL="285750" indent="-285750">
              <a:buFont typeface="Arial" panose="020B0604020202020204" pitchFamily="34" charset="0"/>
              <a:buChar char="•"/>
            </a:pPr>
            <a:r>
              <a:rPr lang="en-US" sz="1100" dirty="0" smtClean="0"/>
              <a:t>Bloating and swelling of the stomach.</a:t>
            </a:r>
          </a:p>
          <a:p>
            <a:pPr marL="285750" indent="-285750">
              <a:buFont typeface="Arial" panose="020B0604020202020204" pitchFamily="34" charset="0"/>
              <a:buChar char="•"/>
            </a:pPr>
            <a:r>
              <a:rPr lang="en-US" sz="1100" dirty="0" smtClean="0"/>
              <a:t>Excessive wind (flatulence)</a:t>
            </a:r>
          </a:p>
          <a:p>
            <a:pPr marL="285750" indent="-285750">
              <a:buFont typeface="Arial" panose="020B0604020202020204" pitchFamily="34" charset="0"/>
              <a:buChar char="•"/>
            </a:pPr>
            <a:r>
              <a:rPr lang="en-US" sz="1100" dirty="0" smtClean="0"/>
              <a:t>Sudden need to go to the toilet.</a:t>
            </a:r>
          </a:p>
          <a:p>
            <a:pPr marL="285750" indent="-285750">
              <a:buFont typeface="Arial" panose="020B0604020202020204" pitchFamily="34" charset="0"/>
              <a:buChar char="•"/>
            </a:pPr>
            <a:r>
              <a:rPr lang="en-US" sz="1100" dirty="0" smtClean="0"/>
              <a:t>Feeling like bowels have not fully emptied after going to the toilet.</a:t>
            </a:r>
            <a:endParaRPr lang="en-GB" sz="1100" dirty="0" smtClean="0"/>
          </a:p>
          <a:p>
            <a:pPr marL="285750" indent="-285750">
              <a:buFont typeface="Arial" panose="020B0604020202020204" pitchFamily="34" charset="0"/>
              <a:buChar char="•"/>
            </a:pPr>
            <a:r>
              <a:rPr lang="en-US" sz="1100" dirty="0" smtClean="0"/>
              <a:t>Passing mucus from the anus.</a:t>
            </a:r>
          </a:p>
        </p:txBody>
      </p:sp>
      <p:sp>
        <p:nvSpPr>
          <p:cNvPr id="13" name="TextBox 12"/>
          <p:cNvSpPr txBox="1"/>
          <p:nvPr/>
        </p:nvSpPr>
        <p:spPr>
          <a:xfrm>
            <a:off x="3995936" y="5209115"/>
            <a:ext cx="4968552"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Biological explanation:</a:t>
            </a:r>
          </a:p>
          <a:p>
            <a:pPr marL="171450" indent="-171450">
              <a:buFont typeface="Arial" panose="020B0604020202020204" pitchFamily="34" charset="0"/>
              <a:buChar char="•"/>
            </a:pPr>
            <a:r>
              <a:rPr lang="en-US" sz="1100" dirty="0" smtClean="0"/>
              <a:t>Food moves quickly through the digestive system too quickly or slowly with irritable bowel syndrome (IBS). If food moves too quickly it causes diarrhea as not enough water is absorbed by the intestines. If it moves too slowly, constipation is the result as too much water is absorbed by the intestines, making </a:t>
            </a:r>
            <a:r>
              <a:rPr lang="en-US" sz="1100" dirty="0" err="1" smtClean="0"/>
              <a:t>faeces</a:t>
            </a:r>
            <a:r>
              <a:rPr lang="en-US" sz="1100" dirty="0" smtClean="0"/>
              <a:t> hard.</a:t>
            </a:r>
          </a:p>
          <a:p>
            <a:pPr marL="171450" indent="-171450">
              <a:buFont typeface="Arial" panose="020B0604020202020204" pitchFamily="34" charset="0"/>
              <a:buChar char="•"/>
            </a:pPr>
            <a:r>
              <a:rPr lang="en-US" sz="1100" dirty="0" smtClean="0"/>
              <a:t>There may also be problems with the absorption of bile during the digestive process and may cause IBS in some cases.</a:t>
            </a:r>
          </a:p>
        </p:txBody>
      </p:sp>
    </p:spTree>
    <p:extLst>
      <p:ext uri="{BB962C8B-B14F-4D97-AF65-F5344CB8AC3E}">
        <p14:creationId xmlns:p14="http://schemas.microsoft.com/office/powerpoint/2010/main" val="145659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267744" y="180946"/>
            <a:ext cx="490688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Digestive malfunctions and possible causes and effects on an individual.</a:t>
            </a:r>
            <a:endParaRPr lang="en-GB" sz="1200" b="1" dirty="0"/>
          </a:p>
        </p:txBody>
      </p:sp>
      <p:sp>
        <p:nvSpPr>
          <p:cNvPr id="5" name="TextBox 4"/>
          <p:cNvSpPr txBox="1"/>
          <p:nvPr/>
        </p:nvSpPr>
        <p:spPr>
          <a:xfrm>
            <a:off x="179512" y="620688"/>
            <a:ext cx="432048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IBS Continued….</a:t>
            </a:r>
          </a:p>
          <a:p>
            <a:pPr marL="171450" indent="-171450">
              <a:buFont typeface="Arial" panose="020B0604020202020204" pitchFamily="34" charset="0"/>
              <a:buChar char="•"/>
            </a:pPr>
            <a:r>
              <a:rPr lang="en-US" sz="1100" dirty="0" smtClean="0"/>
              <a:t>IBS is linked to the increased sensitivity of the gut to certain foods and also related to problems with digesting food.</a:t>
            </a:r>
          </a:p>
          <a:p>
            <a:pPr marL="171450" indent="-171450">
              <a:buFont typeface="Arial" panose="020B0604020202020204" pitchFamily="34" charset="0"/>
              <a:buChar char="•"/>
            </a:pPr>
            <a:r>
              <a:rPr lang="en-US" sz="1100" dirty="0" smtClean="0"/>
              <a:t>For many sufferers, symptoms are triggered by something they have eaten or drank. Changes in lifestyle and diet can help manage and control the condition.</a:t>
            </a:r>
            <a:endParaRPr lang="en-GB" sz="1100" dirty="0"/>
          </a:p>
        </p:txBody>
      </p:sp>
      <p:pic>
        <p:nvPicPr>
          <p:cNvPr id="6" name="Picture 5"/>
          <p:cNvPicPr>
            <a:picLocks noChangeAspect="1"/>
          </p:cNvPicPr>
          <p:nvPr/>
        </p:nvPicPr>
        <p:blipFill>
          <a:blip r:embed="rId2"/>
          <a:stretch>
            <a:fillRect/>
          </a:stretch>
        </p:blipFill>
        <p:spPr>
          <a:xfrm>
            <a:off x="755576" y="1858486"/>
            <a:ext cx="3240360" cy="1498506"/>
          </a:xfrm>
          <a:prstGeom prst="rect">
            <a:avLst/>
          </a:prstGeom>
        </p:spPr>
      </p:pic>
      <p:sp>
        <p:nvSpPr>
          <p:cNvPr id="7" name="TextBox 6"/>
          <p:cNvSpPr txBox="1"/>
          <p:nvPr/>
        </p:nvSpPr>
        <p:spPr>
          <a:xfrm>
            <a:off x="179512" y="3284984"/>
            <a:ext cx="1440160"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Coeliac disease:</a:t>
            </a:r>
            <a:endParaRPr lang="en-GB" sz="1200" b="1" dirty="0"/>
          </a:p>
        </p:txBody>
      </p:sp>
      <p:sp>
        <p:nvSpPr>
          <p:cNvPr id="8" name="TextBox 7"/>
          <p:cNvSpPr txBox="1"/>
          <p:nvPr/>
        </p:nvSpPr>
        <p:spPr>
          <a:xfrm>
            <a:off x="179512" y="3645024"/>
            <a:ext cx="4464496" cy="11233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Symptoms:</a:t>
            </a:r>
          </a:p>
          <a:p>
            <a:pPr marL="285750" indent="-285750">
              <a:buFont typeface="Arial" panose="020B0604020202020204" pitchFamily="34" charset="0"/>
              <a:buChar char="•"/>
            </a:pPr>
            <a:r>
              <a:rPr lang="en-US" sz="1100" dirty="0" smtClean="0"/>
              <a:t>Indigestion, stomach pain, bloating, wind, diarrhea, constipation, </a:t>
            </a:r>
            <a:r>
              <a:rPr lang="en-US" sz="1100" dirty="0" err="1" smtClean="0"/>
              <a:t>anaemia</a:t>
            </a:r>
            <a:r>
              <a:rPr lang="en-US" sz="1100" dirty="0" smtClean="0"/>
              <a:t> and loss of appetite.</a:t>
            </a:r>
          </a:p>
          <a:p>
            <a:pPr marL="285750" indent="-285750">
              <a:buFont typeface="Arial" panose="020B0604020202020204" pitchFamily="34" charset="0"/>
              <a:buChar char="•"/>
            </a:pPr>
            <a:r>
              <a:rPr lang="en-US" sz="1100" dirty="0" smtClean="0"/>
              <a:t>Fatigue – feeling tired all of the time, this is a result of malnutrition.</a:t>
            </a:r>
          </a:p>
          <a:p>
            <a:pPr marL="285750" indent="-285750">
              <a:buFont typeface="Arial" panose="020B0604020202020204" pitchFamily="34" charset="0"/>
              <a:buChar char="•"/>
            </a:pPr>
            <a:r>
              <a:rPr lang="en-US" sz="1100" dirty="0" smtClean="0"/>
              <a:t>Child development – physical growth not at the expected rate or adults experiencing unexpected weight loss.</a:t>
            </a:r>
          </a:p>
        </p:txBody>
      </p:sp>
      <p:sp>
        <p:nvSpPr>
          <p:cNvPr id="2" name="TextBox 1"/>
          <p:cNvSpPr txBox="1"/>
          <p:nvPr/>
        </p:nvSpPr>
        <p:spPr>
          <a:xfrm>
            <a:off x="4788025" y="3636962"/>
            <a:ext cx="4176463" cy="28161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Biological explanation:</a:t>
            </a:r>
          </a:p>
          <a:p>
            <a:pPr marL="285750" indent="-285750">
              <a:buFont typeface="Arial" panose="020B0604020202020204" pitchFamily="34" charset="0"/>
              <a:buChar char="•"/>
            </a:pPr>
            <a:r>
              <a:rPr lang="en-GB" sz="1100" dirty="0" smtClean="0"/>
              <a:t>It is an </a:t>
            </a:r>
            <a:r>
              <a:rPr lang="en-GB" sz="1100" b="1" dirty="0" smtClean="0">
                <a:solidFill>
                  <a:srgbClr val="7030A0"/>
                </a:solidFill>
              </a:rPr>
              <a:t>autoimmune condition </a:t>
            </a:r>
            <a:r>
              <a:rPr lang="en-GB" sz="1100" dirty="0" smtClean="0">
                <a:solidFill>
                  <a:schemeClr val="tx1"/>
                </a:solidFill>
              </a:rPr>
              <a:t>this means the immune system that fights infection, mistakes part of the body as a threat and attacks it. The immune system mistakes gliadin (substance found in gluten) as a threat to the body – so attacks it. This causes damage to the villi in the small intestine. The antibodies cause the surface of the intestine to become inflamed and the villi are flattened, this means the body’s ability to absorb nutrients is disrupted.</a:t>
            </a:r>
          </a:p>
          <a:p>
            <a:pPr marL="285750" indent="-285750">
              <a:buFont typeface="Arial" panose="020B0604020202020204" pitchFamily="34" charset="0"/>
              <a:buChar char="•"/>
            </a:pPr>
            <a:r>
              <a:rPr lang="en-GB" sz="1100" b="1" dirty="0" smtClean="0">
                <a:solidFill>
                  <a:srgbClr val="7030A0"/>
                </a:solidFill>
              </a:rPr>
              <a:t>Villi</a:t>
            </a:r>
            <a:r>
              <a:rPr lang="en-GB" sz="1100" dirty="0" smtClean="0">
                <a:solidFill>
                  <a:schemeClr val="tx1"/>
                </a:solidFill>
              </a:rPr>
              <a:t> usually help nutrients from food to be absorbed through the walls of the small intestine and into the bloodstream. Coeliac diseases is not a food allergy or a gluten intolerance it is an </a:t>
            </a:r>
            <a:r>
              <a:rPr lang="en-GB" sz="1100" b="1" dirty="0" smtClean="0">
                <a:solidFill>
                  <a:srgbClr val="7030A0"/>
                </a:solidFill>
              </a:rPr>
              <a:t>autoimmune</a:t>
            </a:r>
            <a:r>
              <a:rPr lang="en-GB" sz="1100" dirty="0" smtClean="0">
                <a:solidFill>
                  <a:schemeClr val="tx1"/>
                </a:solidFill>
              </a:rPr>
              <a:t> response – where healthy substances are mistaken for harmful ones by the body and antibodies are produced to fight them.</a:t>
            </a:r>
          </a:p>
          <a:p>
            <a:pPr marL="285750" indent="-285750">
              <a:buFont typeface="Arial" panose="020B0604020202020204" pitchFamily="34" charset="0"/>
              <a:buChar char="•"/>
            </a:pPr>
            <a:endParaRPr lang="en-GB" sz="1100" dirty="0">
              <a:solidFill>
                <a:schemeClr val="tx1"/>
              </a:solidFill>
            </a:endParaRPr>
          </a:p>
        </p:txBody>
      </p:sp>
      <p:sp>
        <p:nvSpPr>
          <p:cNvPr id="3" name="TextBox 2"/>
          <p:cNvSpPr txBox="1"/>
          <p:nvPr/>
        </p:nvSpPr>
        <p:spPr>
          <a:xfrm>
            <a:off x="179512" y="4941168"/>
            <a:ext cx="4464496"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Causes:</a:t>
            </a:r>
          </a:p>
          <a:p>
            <a:pPr marL="285750" indent="-285750">
              <a:buFont typeface="Arial" panose="020B0604020202020204" pitchFamily="34" charset="0"/>
              <a:buChar char="•"/>
            </a:pPr>
            <a:r>
              <a:rPr lang="en-GB" sz="1100" dirty="0" smtClean="0"/>
              <a:t>Often runs in families – if there is a close relative with the condition the chances of an individual developing it is higher.</a:t>
            </a:r>
          </a:p>
          <a:p>
            <a:pPr marL="285750" indent="-285750">
              <a:buFont typeface="Arial" panose="020B0604020202020204" pitchFamily="34" charset="0"/>
              <a:buChar char="•"/>
            </a:pPr>
            <a:r>
              <a:rPr lang="en-GB" sz="1100" dirty="0" smtClean="0"/>
              <a:t>Research has linked it to a number of genetic mutations that affect a group of genes. (HLA-GQ genes) – responsible for development of the immune system. However, it is common and environmental factors trigger the condition in certain people.</a:t>
            </a:r>
          </a:p>
          <a:p>
            <a:pPr marL="285750" indent="-285750">
              <a:buFont typeface="Arial" panose="020B0604020202020204" pitchFamily="34" charset="0"/>
              <a:buChar char="•"/>
            </a:pPr>
            <a:r>
              <a:rPr lang="en-GB" sz="1100" dirty="0" smtClean="0"/>
              <a:t>Evidence has shown that the introduction of gluten into a baby’s diet before six months may increase their risk of developing the condition.</a:t>
            </a:r>
          </a:p>
        </p:txBody>
      </p:sp>
      <p:sp>
        <p:nvSpPr>
          <p:cNvPr id="9" name="TextBox 8"/>
          <p:cNvSpPr txBox="1"/>
          <p:nvPr/>
        </p:nvSpPr>
        <p:spPr>
          <a:xfrm>
            <a:off x="4788025" y="620688"/>
            <a:ext cx="4176463" cy="61555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b="1" dirty="0" smtClean="0">
                <a:solidFill>
                  <a:srgbClr val="7030A0"/>
                </a:solidFill>
              </a:rPr>
              <a:t>Autoimmune condition</a:t>
            </a:r>
            <a:r>
              <a:rPr lang="en-GB" sz="1100" dirty="0" smtClean="0">
                <a:solidFill>
                  <a:schemeClr val="tx1"/>
                </a:solidFill>
              </a:rPr>
              <a:t> – an illness that occurs when the body tissues are attacked by the body’s own immune system. The body attacks and damages it’s own tissues.</a:t>
            </a:r>
            <a:endParaRPr lang="en-GB" sz="1200" b="1" dirty="0">
              <a:solidFill>
                <a:srgbClr val="7030A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974398"/>
            <a:ext cx="57943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340768"/>
            <a:ext cx="4176463" cy="2221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452320" y="2492896"/>
            <a:ext cx="122413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sz="900" b="1" dirty="0" smtClean="0"/>
              <a:t>Coeliac disease</a:t>
            </a:r>
            <a:endParaRPr lang="en-GB" sz="900" b="1" dirty="0"/>
          </a:p>
        </p:txBody>
      </p:sp>
    </p:spTree>
    <p:extLst>
      <p:ext uri="{BB962C8B-B14F-4D97-AF65-F5344CB8AC3E}">
        <p14:creationId xmlns:p14="http://schemas.microsoft.com/office/powerpoint/2010/main" val="257337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25" y="451595"/>
            <a:ext cx="1018456" cy="316632"/>
          </a:xfr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en-GB" sz="1200" b="1" dirty="0" smtClean="0"/>
              <a:t>Gallstones</a:t>
            </a:r>
            <a:endParaRPr lang="en-GB" sz="1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6632"/>
            <a:ext cx="49323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836712"/>
            <a:ext cx="3672408"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Symptoms:</a:t>
            </a:r>
          </a:p>
          <a:p>
            <a:pPr marL="171450" indent="-171450">
              <a:buFont typeface="Arial" panose="020B0604020202020204" pitchFamily="34" charset="0"/>
              <a:buChar char="•"/>
            </a:pPr>
            <a:r>
              <a:rPr lang="en-GB" sz="1100" dirty="0" smtClean="0"/>
              <a:t>Abdominal pain – can be sudden and severe.</a:t>
            </a:r>
          </a:p>
          <a:p>
            <a:pPr marL="171450" indent="-171450">
              <a:buFont typeface="Arial" panose="020B0604020202020204" pitchFamily="34" charset="0"/>
              <a:buChar char="•"/>
            </a:pPr>
            <a:r>
              <a:rPr lang="en-GB" sz="1100" dirty="0" smtClean="0"/>
              <a:t>Nausea, vomiting and excessive sweating.</a:t>
            </a:r>
          </a:p>
          <a:p>
            <a:pPr marL="171450" indent="-171450">
              <a:buFont typeface="Arial" panose="020B0604020202020204" pitchFamily="34" charset="0"/>
              <a:buChar char="•"/>
            </a:pPr>
            <a:r>
              <a:rPr lang="en-GB" sz="1100" dirty="0" smtClean="0"/>
              <a:t>Jaundice – yellowing of the skin and whites of eyes.</a:t>
            </a:r>
          </a:p>
          <a:p>
            <a:pPr marL="171450" indent="-171450">
              <a:buFont typeface="Arial" panose="020B0604020202020204" pitchFamily="34" charset="0"/>
              <a:buChar char="•"/>
            </a:pPr>
            <a:r>
              <a:rPr lang="en-GB" sz="1100" dirty="0" smtClean="0"/>
              <a:t>Itchy skin.</a:t>
            </a:r>
          </a:p>
          <a:p>
            <a:pPr marL="171450" indent="-171450">
              <a:buFont typeface="Arial" panose="020B0604020202020204" pitchFamily="34" charset="0"/>
              <a:buChar char="•"/>
            </a:pPr>
            <a:r>
              <a:rPr lang="en-GB" sz="1100" dirty="0" smtClean="0"/>
              <a:t>Diarrhoea.</a:t>
            </a:r>
          </a:p>
          <a:p>
            <a:pPr marL="171450" indent="-171450">
              <a:buFont typeface="Arial" panose="020B0604020202020204" pitchFamily="34" charset="0"/>
              <a:buChar char="•"/>
            </a:pPr>
            <a:r>
              <a:rPr lang="en-GB" sz="1100" dirty="0" smtClean="0"/>
              <a:t>Loss of appetite.</a:t>
            </a:r>
          </a:p>
        </p:txBody>
      </p:sp>
      <p:sp>
        <p:nvSpPr>
          <p:cNvPr id="5" name="TextBox 4"/>
          <p:cNvSpPr txBox="1"/>
          <p:nvPr/>
        </p:nvSpPr>
        <p:spPr>
          <a:xfrm>
            <a:off x="179512" y="2276872"/>
            <a:ext cx="3672408" cy="21390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Biological explanation:</a:t>
            </a:r>
          </a:p>
          <a:p>
            <a:r>
              <a:rPr lang="en-GB" sz="1100" dirty="0" smtClean="0"/>
              <a:t>Gallstones can form if:</a:t>
            </a:r>
          </a:p>
          <a:p>
            <a:pPr marL="171450" indent="-171450">
              <a:buFont typeface="Arial" panose="020B0604020202020204" pitchFamily="34" charset="0"/>
              <a:buChar char="•"/>
            </a:pPr>
            <a:r>
              <a:rPr lang="en-GB" sz="1100" dirty="0" smtClean="0"/>
              <a:t>There are unusually high levels of cholesterol inside the gallbladder.</a:t>
            </a:r>
          </a:p>
          <a:p>
            <a:pPr marL="171450" indent="-171450">
              <a:buFont typeface="Arial" panose="020B0604020202020204" pitchFamily="34" charset="0"/>
              <a:buChar char="•"/>
            </a:pPr>
            <a:r>
              <a:rPr lang="en-GB" sz="1100" dirty="0" smtClean="0"/>
              <a:t>There are unusually high levels of waste products called bilirubin inside the gallbladder.</a:t>
            </a:r>
          </a:p>
          <a:p>
            <a:pPr marL="171450" indent="-171450">
              <a:buFont typeface="Arial" panose="020B0604020202020204" pitchFamily="34" charset="0"/>
              <a:buChar char="•"/>
            </a:pPr>
            <a:r>
              <a:rPr lang="en-GB" sz="1100" dirty="0" smtClean="0"/>
              <a:t>These chemical imbalances cause tiny crystals to develop in the bile. These can gradually grown into solid stones that can be as small as a sugar crystal or as large as a pebble.</a:t>
            </a:r>
          </a:p>
          <a:p>
            <a:pPr marL="171450" indent="-171450">
              <a:buFont typeface="Arial" panose="020B0604020202020204" pitchFamily="34" charset="0"/>
              <a:buChar char="•"/>
            </a:pPr>
            <a:r>
              <a:rPr lang="en-GB" sz="1100" dirty="0" smtClean="0"/>
              <a:t>Sometimes only one stone will form, often several develop at the same time.</a:t>
            </a:r>
            <a:endParaRPr lang="en-GB" sz="1100" dirty="0"/>
          </a:p>
        </p:txBody>
      </p:sp>
      <p:sp>
        <p:nvSpPr>
          <p:cNvPr id="6" name="TextBox 5"/>
          <p:cNvSpPr txBox="1"/>
          <p:nvPr/>
        </p:nvSpPr>
        <p:spPr>
          <a:xfrm>
            <a:off x="182912" y="4581128"/>
            <a:ext cx="367240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Causes:</a:t>
            </a:r>
          </a:p>
          <a:p>
            <a:pPr marL="171450" indent="-171450">
              <a:buFont typeface="Arial" panose="020B0604020202020204" pitchFamily="34" charset="0"/>
              <a:buChar char="•"/>
            </a:pPr>
            <a:r>
              <a:rPr lang="en-GB" sz="1200" dirty="0" smtClean="0"/>
              <a:t>Caused by a chemical imbalance in he make up of bile in the gallbladder.</a:t>
            </a:r>
          </a:p>
          <a:p>
            <a:pPr marL="171450" indent="-171450">
              <a:buFont typeface="Arial" panose="020B0604020202020204" pitchFamily="34" charset="0"/>
              <a:buChar char="•"/>
            </a:pPr>
            <a:r>
              <a:rPr lang="en-GB" sz="1200" dirty="0" smtClean="0"/>
              <a:t>More common if a person is overweight or obese and in the their 40’s or over, may have an underlying condition that affects the flow of bile. (i.e. cirrhosis of the liver, </a:t>
            </a:r>
            <a:r>
              <a:rPr lang="en-GB" sz="1200" dirty="0" err="1"/>
              <a:t>C</a:t>
            </a:r>
            <a:r>
              <a:rPr lang="en-GB" sz="1200" dirty="0" err="1" smtClean="0"/>
              <a:t>hron’s</a:t>
            </a:r>
            <a:r>
              <a:rPr lang="en-GB" sz="1200" dirty="0" smtClean="0"/>
              <a:t> disease or IBS).</a:t>
            </a:r>
          </a:p>
          <a:p>
            <a:pPr marL="171450" indent="-171450">
              <a:buFont typeface="Arial" panose="020B0604020202020204" pitchFamily="34" charset="0"/>
              <a:buChar char="•"/>
            </a:pPr>
            <a:r>
              <a:rPr lang="en-GB" sz="1200" dirty="0" smtClean="0"/>
              <a:t>If a close family member has had gallstones – there may be more of a chance of an individual developing them too.</a:t>
            </a:r>
            <a:endParaRPr lang="en-GB" sz="1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461" y="451595"/>
            <a:ext cx="3384376" cy="249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95936" y="2943026"/>
            <a:ext cx="4968552"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Monitoring malfunctions: monitoring treatment and care needs</a:t>
            </a:r>
            <a:r>
              <a:rPr lang="en-GB" dirty="0" smtClean="0"/>
              <a:t>:</a:t>
            </a:r>
          </a:p>
          <a:p>
            <a:r>
              <a:rPr lang="en-GB" sz="1100" dirty="0" smtClean="0"/>
              <a:t>A variety of methods can be used to check, test, monitor and treat a person’s digestive functions and also to diagnose and asses their condition.</a:t>
            </a:r>
          </a:p>
          <a:p>
            <a:r>
              <a:rPr lang="en-GB" sz="1100" b="1" dirty="0" smtClean="0"/>
              <a:t>Ultrasound: </a:t>
            </a:r>
          </a:p>
          <a:p>
            <a:r>
              <a:rPr lang="en-GB" sz="1100" dirty="0" smtClean="0"/>
              <a:t>Can be used to examine the liver and other organs in the abdomen and pelvis. A lubricating gel is used on the skin to allow smooth movement of the hand held probe. It is moved over the body part that is being examined – sound waves bounce back off the body tissues, forming images on the monitor screen.</a:t>
            </a:r>
          </a:p>
          <a:p>
            <a:r>
              <a:rPr lang="en-GB" sz="1100" b="1" dirty="0" smtClean="0"/>
              <a:t>Gastroscopy:</a:t>
            </a:r>
          </a:p>
          <a:p>
            <a:r>
              <a:rPr lang="en-GB" sz="1100" dirty="0" smtClean="0"/>
              <a:t>Using an endoscope –examines the oesophagus, stomach and duodenum. The procedure uses a long flexible tube called an endoscope. The tube has a light and video camera at one end. Endoscopes are inserted into he body via the mouth or anus. It can be uncomfortable – local anaesthetic spray is used in the throat. The procedure takes approximately an hour and used to investigate symptoms like abdominal pain or difficulty swallowing.</a:t>
            </a:r>
          </a:p>
          <a:p>
            <a:r>
              <a:rPr lang="en-GB" sz="1100" b="1" dirty="0" smtClean="0"/>
              <a:t>Cholangiography:</a:t>
            </a:r>
          </a:p>
          <a:p>
            <a:r>
              <a:rPr lang="en-GB" sz="1100" dirty="0" smtClean="0"/>
              <a:t>This procedure can be used to give further information about the condition of the gallbladder. A cholangiography uses a dye that shows up on X-rays. The dye may be injected into the bloodstream or into the bile ducts during surgery or using an endoscope. X-rays are taken and reveal any abnormality in the bile or pancreatic system.</a:t>
            </a:r>
            <a:endParaRPr lang="en-GB" sz="1100" dirty="0"/>
          </a:p>
        </p:txBody>
      </p:sp>
    </p:spTree>
    <p:extLst>
      <p:ext uri="{BB962C8B-B14F-4D97-AF65-F5344CB8AC3E}">
        <p14:creationId xmlns:p14="http://schemas.microsoft.com/office/powerpoint/2010/main" val="141042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551562"/>
            <a:ext cx="468052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Treatment for IBS:</a:t>
            </a:r>
          </a:p>
          <a:p>
            <a:r>
              <a:rPr lang="en-US" sz="1100" dirty="0" smtClean="0"/>
              <a:t>To avoid </a:t>
            </a:r>
            <a:r>
              <a:rPr lang="en-US" sz="1100" dirty="0" err="1" smtClean="0"/>
              <a:t>diarrhoea</a:t>
            </a:r>
            <a:r>
              <a:rPr lang="en-US" sz="1100" dirty="0" smtClean="0"/>
              <a:t>:</a:t>
            </a:r>
          </a:p>
          <a:p>
            <a:pPr marL="171450" indent="-171450">
              <a:buFont typeface="Arial" panose="020B0604020202020204" pitchFamily="34" charset="0"/>
              <a:buChar char="•"/>
            </a:pPr>
            <a:r>
              <a:rPr lang="en-US" sz="1100" dirty="0" smtClean="0"/>
              <a:t>Cut down on high </a:t>
            </a:r>
            <a:r>
              <a:rPr lang="en-US" sz="1100" dirty="0" err="1" smtClean="0"/>
              <a:t>fibre</a:t>
            </a:r>
            <a:r>
              <a:rPr lang="en-US" sz="1100" dirty="0" smtClean="0"/>
              <a:t> foods like; wholegrain foods – brown bread and brown rice, nuts and seeds.</a:t>
            </a:r>
          </a:p>
          <a:p>
            <a:pPr marL="171450" indent="-171450">
              <a:buFont typeface="Arial" panose="020B0604020202020204" pitchFamily="34" charset="0"/>
              <a:buChar char="•"/>
            </a:pPr>
            <a:r>
              <a:rPr lang="en-US" sz="1100" dirty="0" smtClean="0"/>
              <a:t>Avoid eating foods that contain the sweetener sorbitol.</a:t>
            </a:r>
          </a:p>
          <a:p>
            <a:pPr marL="171450" indent="-171450">
              <a:buFont typeface="Arial" panose="020B0604020202020204" pitchFamily="34" charset="0"/>
              <a:buChar char="•"/>
            </a:pPr>
            <a:endParaRPr lang="en-US" sz="1100" dirty="0"/>
          </a:p>
          <a:p>
            <a:r>
              <a:rPr lang="en-US" sz="1100" dirty="0" smtClean="0"/>
              <a:t>To avoid bloating:</a:t>
            </a:r>
          </a:p>
          <a:p>
            <a:pPr marL="171450" indent="-171450">
              <a:buFont typeface="Arial" panose="020B0604020202020204" pitchFamily="34" charset="0"/>
              <a:buChar char="•"/>
            </a:pPr>
            <a:r>
              <a:rPr lang="en-US" sz="1100" dirty="0" smtClean="0"/>
              <a:t>Avoid foods that are hard to digest, such as, cabbage, broccoli, cauliflower, beans, onions and dried fruits.</a:t>
            </a:r>
          </a:p>
          <a:p>
            <a:pPr marL="171450" indent="-171450">
              <a:buFont typeface="Arial" panose="020B0604020202020204" pitchFamily="34" charset="0"/>
              <a:buChar char="•"/>
            </a:pPr>
            <a:r>
              <a:rPr lang="en-US" sz="1100" dirty="0" smtClean="0"/>
              <a:t>Eat up to one teaspoon of linseeds a day.</a:t>
            </a:r>
          </a:p>
        </p:txBody>
      </p:sp>
      <p:sp>
        <p:nvSpPr>
          <p:cNvPr id="7" name="TextBox 6"/>
          <p:cNvSpPr txBox="1"/>
          <p:nvPr/>
        </p:nvSpPr>
        <p:spPr>
          <a:xfrm>
            <a:off x="251520" y="4119920"/>
            <a:ext cx="4680520"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Treatment for Coeliac Disease:</a:t>
            </a:r>
          </a:p>
          <a:p>
            <a:pPr marL="171450" indent="-171450">
              <a:buFont typeface="Arial" panose="020B0604020202020204" pitchFamily="34" charset="0"/>
              <a:buChar char="•"/>
            </a:pPr>
            <a:r>
              <a:rPr lang="en-US" sz="1100" dirty="0" smtClean="0"/>
              <a:t>Stop eating foods that contain gluten for life to prevent long-term damage to health.</a:t>
            </a:r>
          </a:p>
          <a:p>
            <a:pPr marL="171450" indent="-171450">
              <a:buFont typeface="Arial" panose="020B0604020202020204" pitchFamily="34" charset="0"/>
              <a:buChar char="•"/>
            </a:pPr>
            <a:r>
              <a:rPr lang="en-US" sz="1100" dirty="0" smtClean="0"/>
              <a:t>Ensure you have vaccinations, i.e. the flu vaccine, because with coeliac disease are more vulnerable to infection.</a:t>
            </a:r>
          </a:p>
          <a:p>
            <a:pPr marL="171450" indent="-171450">
              <a:buFont typeface="Arial" panose="020B0604020202020204" pitchFamily="34" charset="0"/>
              <a:buChar char="•"/>
            </a:pPr>
            <a:r>
              <a:rPr lang="en-US" sz="1100" dirty="0" smtClean="0"/>
              <a:t>Vitamin and mineral supplements can help to improve and overcome any dietary deficiencies.</a:t>
            </a:r>
            <a:endParaRPr lang="en-GB" sz="1100" dirty="0"/>
          </a:p>
        </p:txBody>
      </p:sp>
      <p:sp>
        <p:nvSpPr>
          <p:cNvPr id="8" name="TextBox 7"/>
          <p:cNvSpPr txBox="1"/>
          <p:nvPr/>
        </p:nvSpPr>
        <p:spPr>
          <a:xfrm>
            <a:off x="5076056" y="551562"/>
            <a:ext cx="3801972"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Treatment for gallstones:</a:t>
            </a:r>
          </a:p>
          <a:p>
            <a:pPr marL="171450" indent="-171450">
              <a:buFont typeface="Arial" panose="020B0604020202020204" pitchFamily="34" charset="0"/>
              <a:buChar char="•"/>
            </a:pPr>
            <a:r>
              <a:rPr lang="en-US" sz="1100" dirty="0" smtClean="0"/>
              <a:t>This is on a case to case basis and based on how the symptoms are affecting the individual’s life day to day.</a:t>
            </a:r>
          </a:p>
          <a:p>
            <a:pPr marL="171450" indent="-171450">
              <a:buFont typeface="Arial" panose="020B0604020202020204" pitchFamily="34" charset="0"/>
              <a:buChar char="•"/>
            </a:pPr>
            <a:r>
              <a:rPr lang="en-US" sz="1100" dirty="0" smtClean="0"/>
              <a:t>An individual with no symptoms would be actively monitored – meaning the individual does not receive immediate treatment, but should let their GP know if they begin to have symptoms. If for example bile ducts become blocked causing pain and nausea – treatment will be needed.</a:t>
            </a:r>
          </a:p>
          <a:p>
            <a:pPr marL="171450" indent="-171450">
              <a:buFont typeface="Arial" panose="020B0604020202020204" pitchFamily="34" charset="0"/>
              <a:buChar char="•"/>
            </a:pPr>
            <a:r>
              <a:rPr lang="en-US" sz="1100" dirty="0" smtClean="0"/>
              <a:t>Key hole surgery is carried out should the gallbladder need to be removed. </a:t>
            </a:r>
          </a:p>
          <a:p>
            <a:pPr marL="171450" indent="-171450">
              <a:buFont typeface="Arial" panose="020B0604020202020204" pitchFamily="34" charset="0"/>
              <a:buChar char="•"/>
            </a:pPr>
            <a:r>
              <a:rPr lang="en-US" sz="1100" dirty="0" smtClean="0"/>
              <a:t>Medication – it is possible to take tablets to dissolve small gallstones, however, they are not often prescribed as they are not very effective. They have to taken for a long period of time (up to 2 years) and gallstones can reappear when medication is stopped.</a:t>
            </a:r>
          </a:p>
          <a:p>
            <a:pPr marL="171450" indent="-171450">
              <a:buFont typeface="Arial" panose="020B0604020202020204" pitchFamily="34" charset="0"/>
              <a:buChar char="•"/>
            </a:pPr>
            <a:r>
              <a:rPr lang="en-US" sz="1100" dirty="0" err="1" smtClean="0"/>
              <a:t>Lithotrispy</a:t>
            </a:r>
            <a:r>
              <a:rPr lang="en-US" sz="1100" dirty="0" smtClean="0"/>
              <a:t> – a non-surgical treatment where a tiny endoscope probe is used to deliver shockwaves that shatter the gallstones. The camera on the endoscope allows the surgeon to see the gallstones shattering. </a:t>
            </a:r>
            <a:endParaRPr lang="en-GB" sz="1050" dirty="0"/>
          </a:p>
        </p:txBody>
      </p:sp>
      <p:sp>
        <p:nvSpPr>
          <p:cNvPr id="10" name="TextBox 9"/>
          <p:cNvSpPr txBox="1"/>
          <p:nvPr/>
        </p:nvSpPr>
        <p:spPr>
          <a:xfrm>
            <a:off x="330602" y="199673"/>
            <a:ext cx="172111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t>Treatment</a:t>
            </a:r>
            <a:endParaRPr lang="en-GB" sz="1200" b="1" dirty="0"/>
          </a:p>
        </p:txBody>
      </p:sp>
      <p:pic>
        <p:nvPicPr>
          <p:cNvPr id="3" name="Picture 2"/>
          <p:cNvPicPr>
            <a:picLocks noChangeAspect="1"/>
          </p:cNvPicPr>
          <p:nvPr/>
        </p:nvPicPr>
        <p:blipFill>
          <a:blip r:embed="rId2"/>
          <a:stretch>
            <a:fillRect/>
          </a:stretch>
        </p:blipFill>
        <p:spPr>
          <a:xfrm>
            <a:off x="1043608" y="2381292"/>
            <a:ext cx="2979403" cy="1675398"/>
          </a:xfrm>
          <a:prstGeom prst="rect">
            <a:avLst/>
          </a:prstGeom>
        </p:spPr>
      </p:pic>
      <p:pic>
        <p:nvPicPr>
          <p:cNvPr id="4" name="Picture 3"/>
          <p:cNvPicPr>
            <a:picLocks noChangeAspect="1"/>
          </p:cNvPicPr>
          <p:nvPr/>
        </p:nvPicPr>
        <p:blipFill rotWithShape="1">
          <a:blip r:embed="rId3"/>
          <a:srcRect t="21904"/>
          <a:stretch/>
        </p:blipFill>
        <p:spPr>
          <a:xfrm>
            <a:off x="959005" y="5460423"/>
            <a:ext cx="3148608" cy="1229463"/>
          </a:xfrm>
          <a:prstGeom prst="rect">
            <a:avLst/>
          </a:prstGeom>
        </p:spPr>
      </p:pic>
      <p:sp>
        <p:nvSpPr>
          <p:cNvPr id="5" name="TextBox 4"/>
          <p:cNvSpPr txBox="1"/>
          <p:nvPr/>
        </p:nvSpPr>
        <p:spPr>
          <a:xfrm>
            <a:off x="1979712" y="5460423"/>
            <a:ext cx="151216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000" b="1" dirty="0" smtClean="0"/>
              <a:t>Tips for easy coeliac management</a:t>
            </a:r>
            <a:endParaRPr lang="en-GB" sz="1000" b="1" dirty="0"/>
          </a:p>
        </p:txBody>
      </p:sp>
      <p:pic>
        <p:nvPicPr>
          <p:cNvPr id="9" name="Picture 8"/>
          <p:cNvPicPr>
            <a:picLocks noChangeAspect="1"/>
          </p:cNvPicPr>
          <p:nvPr/>
        </p:nvPicPr>
        <p:blipFill>
          <a:blip r:embed="rId4"/>
          <a:stretch>
            <a:fillRect/>
          </a:stretch>
        </p:blipFill>
        <p:spPr>
          <a:xfrm>
            <a:off x="5128320" y="4253801"/>
            <a:ext cx="3834466" cy="2199535"/>
          </a:xfrm>
          <a:prstGeom prst="rect">
            <a:avLst/>
          </a:prstGeom>
        </p:spPr>
      </p:pic>
    </p:spTree>
    <p:extLst>
      <p:ext uri="{BB962C8B-B14F-4D97-AF65-F5344CB8AC3E}">
        <p14:creationId xmlns:p14="http://schemas.microsoft.com/office/powerpoint/2010/main" val="238676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4008" y="391304"/>
            <a:ext cx="432048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200" b="1" dirty="0" smtClean="0"/>
              <a:t>Exam Tips:</a:t>
            </a:r>
          </a:p>
          <a:p>
            <a:pPr marL="171450" indent="-171450">
              <a:buFont typeface="Arial" panose="020B0604020202020204" pitchFamily="34" charset="0"/>
              <a:buChar char="•"/>
            </a:pPr>
            <a:r>
              <a:rPr lang="en-US" sz="1200" dirty="0" smtClean="0"/>
              <a:t>Read the questions carefully.</a:t>
            </a:r>
          </a:p>
          <a:p>
            <a:pPr marL="171450" indent="-171450">
              <a:buFont typeface="Arial" panose="020B0604020202020204" pitchFamily="34" charset="0"/>
              <a:buChar char="•"/>
            </a:pPr>
            <a:r>
              <a:rPr lang="en-US" sz="1200" dirty="0" smtClean="0"/>
              <a:t>Practice labelling the digestive system diagram – you might get asked to label a similar diagram in the exam.</a:t>
            </a:r>
          </a:p>
          <a:p>
            <a:pPr marL="171450" indent="-171450">
              <a:buFont typeface="Arial" panose="020B0604020202020204" pitchFamily="34" charset="0"/>
              <a:buChar char="•"/>
            </a:pPr>
            <a:r>
              <a:rPr lang="en-US" sz="1200" dirty="0" smtClean="0"/>
              <a:t>Make sure you know the biological explanations, symptoms and causes for each digestive system malfunction.</a:t>
            </a:r>
          </a:p>
          <a:p>
            <a:pPr marL="171450" indent="-171450">
              <a:buFont typeface="Arial" panose="020B0604020202020204" pitchFamily="34" charset="0"/>
              <a:buChar char="•"/>
            </a:pPr>
            <a:r>
              <a:rPr lang="en-US" sz="1200" dirty="0" smtClean="0"/>
              <a:t>Give specific examples using the correct terminology when answering the questions.</a:t>
            </a:r>
          </a:p>
          <a:p>
            <a:pPr marL="171450" indent="-171450">
              <a:buFont typeface="Arial" panose="020B0604020202020204" pitchFamily="34" charset="0"/>
              <a:buChar char="•"/>
            </a:pPr>
            <a:r>
              <a:rPr lang="en-US" sz="1200" dirty="0" smtClean="0"/>
              <a:t>Questions might ask you to identify ways of monitoring conditions, symptoms, treatments and or impacts of conditions – make sure you know what you are being asked for! - Be careful – if you give examples of treatments when you were asked for symptoms – you will not gain any marks.</a:t>
            </a:r>
          </a:p>
          <a:p>
            <a:pPr marL="171450" indent="-171450">
              <a:buFont typeface="Arial" panose="020B0604020202020204" pitchFamily="34" charset="0"/>
              <a:buChar char="•"/>
            </a:pPr>
            <a:endParaRPr lang="en-US" sz="1200" dirty="0" smtClean="0"/>
          </a:p>
        </p:txBody>
      </p:sp>
      <p:sp>
        <p:nvSpPr>
          <p:cNvPr id="7" name="Rectangle 6"/>
          <p:cNvSpPr/>
          <p:nvPr/>
        </p:nvSpPr>
        <p:spPr>
          <a:xfrm>
            <a:off x="323528" y="357619"/>
            <a:ext cx="4176464" cy="61863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200" b="1" dirty="0"/>
              <a:t>Impact on diet and lifestyle:</a:t>
            </a:r>
          </a:p>
          <a:p>
            <a:r>
              <a:rPr lang="en-US" sz="1200" b="1" dirty="0"/>
              <a:t>IBS:</a:t>
            </a:r>
          </a:p>
          <a:p>
            <a:pPr marL="171450" indent="-171450">
              <a:buFont typeface="Arial" panose="020B0604020202020204" pitchFamily="34" charset="0"/>
              <a:buChar char="•"/>
            </a:pPr>
            <a:r>
              <a:rPr lang="en-US" sz="1200" dirty="0"/>
              <a:t>Abdominal pain and discomfort from bloating can hamper sleep = fatigue and emotional frustration.</a:t>
            </a:r>
          </a:p>
          <a:p>
            <a:pPr marL="171450" indent="-171450">
              <a:buFont typeface="Arial" panose="020B0604020202020204" pitchFamily="34" charset="0"/>
              <a:buChar char="•"/>
            </a:pPr>
            <a:r>
              <a:rPr lang="en-US" sz="1200" dirty="0"/>
              <a:t>Regular visits to the toilet restricting socializing and trips out etc. </a:t>
            </a:r>
          </a:p>
          <a:p>
            <a:pPr marL="171450" indent="-171450">
              <a:buFont typeface="Arial" panose="020B0604020202020204" pitchFamily="34" charset="0"/>
              <a:buChar char="•"/>
            </a:pPr>
            <a:r>
              <a:rPr lang="en-US" sz="1200" dirty="0"/>
              <a:t>Diet restricted, can make socializing tricky or embarrassing as they may not be able to eat and drink the same as their friends.</a:t>
            </a:r>
          </a:p>
          <a:p>
            <a:pPr marL="171450" indent="-171450">
              <a:buFont typeface="Arial" panose="020B0604020202020204" pitchFamily="34" charset="0"/>
              <a:buChar char="•"/>
            </a:pPr>
            <a:r>
              <a:rPr lang="en-US" sz="1200" dirty="0"/>
              <a:t>Coffee and fizzy drinks can cause irritation of the gut – avoid them!</a:t>
            </a:r>
          </a:p>
          <a:p>
            <a:pPr marL="171450" indent="-171450">
              <a:buFont typeface="Arial" panose="020B0604020202020204" pitchFamily="34" charset="0"/>
              <a:buChar char="•"/>
            </a:pPr>
            <a:r>
              <a:rPr lang="en-US" sz="1200" dirty="0"/>
              <a:t>Try and avoid stressful situations (not always easy)</a:t>
            </a:r>
          </a:p>
          <a:p>
            <a:pPr marL="171450" indent="-171450">
              <a:buFont typeface="Arial" panose="020B0604020202020204" pitchFamily="34" charset="0"/>
              <a:buChar char="•"/>
            </a:pPr>
            <a:r>
              <a:rPr lang="en-US" sz="1200" dirty="0"/>
              <a:t>Record foods in a food diary to identify those that cause irritation or pain. Regular exercise – can relieve stress and increase feeling of wellbeing.</a:t>
            </a:r>
          </a:p>
          <a:p>
            <a:pPr marL="171450" indent="-171450">
              <a:buFont typeface="Arial" panose="020B0604020202020204" pitchFamily="34" charset="0"/>
              <a:buChar char="•"/>
            </a:pPr>
            <a:endParaRPr lang="en-US" sz="1200" dirty="0"/>
          </a:p>
          <a:p>
            <a:r>
              <a:rPr lang="en-US" sz="1200" b="1" dirty="0"/>
              <a:t>Coeliac Disease:</a:t>
            </a:r>
          </a:p>
          <a:p>
            <a:pPr marL="171450" indent="-171450">
              <a:buFont typeface="Arial" panose="020B0604020202020204" pitchFamily="34" charset="0"/>
              <a:buChar char="•"/>
            </a:pPr>
            <a:r>
              <a:rPr lang="en-US" sz="1200" dirty="0"/>
              <a:t>Exclude gluten (wheat products) from the diet or villi will be damaged.</a:t>
            </a:r>
          </a:p>
          <a:p>
            <a:pPr marL="171450" indent="-171450">
              <a:buFont typeface="Arial" panose="020B0604020202020204" pitchFamily="34" charset="0"/>
              <a:buChar char="•"/>
            </a:pPr>
            <a:r>
              <a:rPr lang="en-US" sz="1200" dirty="0"/>
              <a:t>Take vitamin and mineral supplements (due to impaired absorption)</a:t>
            </a:r>
          </a:p>
          <a:p>
            <a:pPr marL="171450" indent="-171450">
              <a:buFont typeface="Arial" panose="020B0604020202020204" pitchFamily="34" charset="0"/>
              <a:buChar char="•"/>
            </a:pPr>
            <a:r>
              <a:rPr lang="en-US" sz="1200" dirty="0"/>
              <a:t>Read food labels carefully (flour can be added as a thickener)</a:t>
            </a:r>
          </a:p>
          <a:p>
            <a:pPr marL="171450" indent="-171450">
              <a:buFont typeface="Arial" panose="020B0604020202020204" pitchFamily="34" charset="0"/>
              <a:buChar char="•"/>
            </a:pPr>
            <a:r>
              <a:rPr lang="en-US" sz="1200" dirty="0"/>
              <a:t>Take care when eating out. – it should state on the menu.</a:t>
            </a:r>
          </a:p>
          <a:p>
            <a:pPr marL="171450" indent="-171450">
              <a:buFont typeface="Arial" panose="020B0604020202020204" pitchFamily="34" charset="0"/>
              <a:buChar char="•"/>
            </a:pPr>
            <a:r>
              <a:rPr lang="en-US" sz="1200" dirty="0"/>
              <a:t>Avoid using oil that has fried foods with gluten in.</a:t>
            </a:r>
          </a:p>
          <a:p>
            <a:pPr marL="171450" indent="-171450">
              <a:buFont typeface="Arial" panose="020B0604020202020204" pitchFamily="34" charset="0"/>
              <a:buChar char="•"/>
            </a:pPr>
            <a:endParaRPr lang="en-US" sz="1200" dirty="0"/>
          </a:p>
          <a:p>
            <a:r>
              <a:rPr lang="en-US" sz="1200" b="1" dirty="0"/>
              <a:t>Gallstones:</a:t>
            </a:r>
          </a:p>
          <a:p>
            <a:pPr marL="171450" indent="-171450">
              <a:buFont typeface="Arial" panose="020B0604020202020204" pitchFamily="34" charset="0"/>
              <a:buChar char="•"/>
            </a:pPr>
            <a:r>
              <a:rPr lang="en-US" sz="1200" dirty="0"/>
              <a:t>The gallbladder is not an essential organ – can lead a normal life without one.</a:t>
            </a:r>
          </a:p>
          <a:p>
            <a:pPr marL="171450" indent="-171450">
              <a:buFont typeface="Arial" panose="020B0604020202020204" pitchFamily="34" charset="0"/>
              <a:buChar char="•"/>
            </a:pPr>
            <a:r>
              <a:rPr lang="en-US" sz="1200" dirty="0"/>
              <a:t>After surgery to remove the gallbladder some may experience bloating etc. after spicy or fatty food – advised to avoid those types of foods.</a:t>
            </a:r>
          </a:p>
          <a:p>
            <a:pPr marL="171450" indent="-171450">
              <a:buFont typeface="Arial" panose="020B0604020202020204" pitchFamily="34" charset="0"/>
              <a:buChar char="•"/>
            </a:pPr>
            <a:r>
              <a:rPr lang="en-US" sz="1200" dirty="0"/>
              <a:t>Health balanced diet eating a variety of foods and having regular meals. </a:t>
            </a:r>
            <a:r>
              <a:rPr lang="en-US" sz="1200" dirty="0" err="1"/>
              <a:t>Eatwell</a:t>
            </a:r>
            <a:r>
              <a:rPr lang="en-US" sz="1200" dirty="0"/>
              <a:t> guide is recommended.</a:t>
            </a:r>
          </a:p>
        </p:txBody>
      </p:sp>
      <p:sp>
        <p:nvSpPr>
          <p:cNvPr id="2" name="TextBox 1"/>
          <p:cNvSpPr txBox="1"/>
          <p:nvPr/>
        </p:nvSpPr>
        <p:spPr>
          <a:xfrm>
            <a:off x="4644008" y="3212976"/>
            <a:ext cx="432048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smtClean="0"/>
              <a:t>Suggested revision activities:</a:t>
            </a:r>
          </a:p>
          <a:p>
            <a:pPr marL="171450" indent="-171450">
              <a:buFont typeface="Arial" panose="020B0604020202020204" pitchFamily="34" charset="0"/>
              <a:buChar char="•"/>
            </a:pPr>
            <a:r>
              <a:rPr lang="en-US" sz="1200" dirty="0" smtClean="0"/>
              <a:t>Write the nine structures of the digestive system onto small bits of paper. Put them in a container and with a friend take it in turns to pull one out and explain the function.</a:t>
            </a:r>
          </a:p>
          <a:p>
            <a:pPr marL="171450" indent="-171450">
              <a:buFont typeface="Arial" panose="020B0604020202020204" pitchFamily="34" charset="0"/>
              <a:buChar char="•"/>
            </a:pPr>
            <a:r>
              <a:rPr lang="en-US" sz="1200" dirty="0" smtClean="0"/>
              <a:t>Use the digestive process</a:t>
            </a:r>
            <a:r>
              <a:rPr lang="en-US" sz="1200" b="1" dirty="0"/>
              <a:t> </a:t>
            </a:r>
            <a:r>
              <a:rPr lang="en-US" sz="1200" dirty="0" smtClean="0"/>
              <a:t>diagram on Page 3 of the KO and extend it by adding as much detail as you can about the digestive system.</a:t>
            </a:r>
          </a:p>
          <a:p>
            <a:pPr marL="171450" indent="-171450">
              <a:buFont typeface="Arial" panose="020B0604020202020204" pitchFamily="34" charset="0"/>
              <a:buChar char="•"/>
            </a:pPr>
            <a:r>
              <a:rPr lang="en-US" sz="1200" dirty="0" smtClean="0"/>
              <a:t>Create cue cards on and create key fact cards about malfunctions.</a:t>
            </a:r>
          </a:p>
        </p:txBody>
      </p:sp>
      <p:sp>
        <p:nvSpPr>
          <p:cNvPr id="3" name="TextBox 2"/>
          <p:cNvSpPr txBox="1"/>
          <p:nvPr/>
        </p:nvSpPr>
        <p:spPr>
          <a:xfrm>
            <a:off x="4644008" y="5085184"/>
            <a:ext cx="4320480"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b="1" dirty="0" smtClean="0"/>
              <a:t>Common errors made:</a:t>
            </a:r>
          </a:p>
          <a:p>
            <a:pPr marL="171450" indent="-171450">
              <a:buFont typeface="Arial" panose="020B0604020202020204" pitchFamily="34" charset="0"/>
              <a:buChar char="•"/>
            </a:pPr>
            <a:r>
              <a:rPr lang="en-US" sz="1200" dirty="0" smtClean="0"/>
              <a:t>Don’t get confused by he different parts of the digestive system and other systems, for example confusing the trachea and the </a:t>
            </a:r>
            <a:r>
              <a:rPr lang="en-US" sz="1200" dirty="0" err="1" smtClean="0"/>
              <a:t>oesophagus</a:t>
            </a:r>
            <a:r>
              <a:rPr lang="en-US" sz="1200" dirty="0" smtClean="0"/>
              <a:t>.</a:t>
            </a:r>
          </a:p>
          <a:p>
            <a:pPr marL="171450" indent="-171450">
              <a:buFont typeface="Arial" panose="020B0604020202020204" pitchFamily="34" charset="0"/>
              <a:buChar char="•"/>
            </a:pPr>
            <a:r>
              <a:rPr lang="en-US" sz="1200" dirty="0" smtClean="0"/>
              <a:t>Make sure you know the difference between mechanical and chemical digestion – differences have to be clear.</a:t>
            </a:r>
          </a:p>
          <a:p>
            <a:pPr marL="171450" indent="-171450">
              <a:buFont typeface="Arial" panose="020B0604020202020204" pitchFamily="34" charset="0"/>
              <a:buChar char="•"/>
            </a:pPr>
            <a:r>
              <a:rPr lang="en-US" sz="1200" dirty="0" smtClean="0"/>
              <a:t>Confusing Coeliac Disease and IBS – be clear on the meaning and implications.</a:t>
            </a:r>
          </a:p>
        </p:txBody>
      </p:sp>
    </p:spTree>
    <p:extLst>
      <p:ext uri="{BB962C8B-B14F-4D97-AF65-F5344CB8AC3E}">
        <p14:creationId xmlns:p14="http://schemas.microsoft.com/office/powerpoint/2010/main" val="2297693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2" ma:contentTypeDescription="Create a new document." ma:contentTypeScope="" ma:versionID="feb26af90ac905e2bca557270678a4bc">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3c177ba93cd2f09d614108502ab0b545"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9BEBE9-9916-4FEC-A749-05111D8D48D1}"/>
</file>

<file path=customXml/itemProps2.xml><?xml version="1.0" encoding="utf-8"?>
<ds:datastoreItem xmlns:ds="http://schemas.openxmlformats.org/officeDocument/2006/customXml" ds:itemID="{96DD9A47-609E-41CD-B0DD-0C6C7572068E}"/>
</file>

<file path=customXml/itemProps3.xml><?xml version="1.0" encoding="utf-8"?>
<ds:datastoreItem xmlns:ds="http://schemas.openxmlformats.org/officeDocument/2006/customXml" ds:itemID="{EBE05E18-428F-47FF-888A-1562813EF8FA}"/>
</file>

<file path=docProps/app.xml><?xml version="1.0" encoding="utf-8"?>
<Properties xmlns="http://schemas.openxmlformats.org/officeDocument/2006/extended-properties" xmlns:vt="http://schemas.openxmlformats.org/officeDocument/2006/docPropsVTypes">
  <TotalTime>386</TotalTime>
  <Words>2816</Words>
  <Application>Microsoft Office PowerPoint</Application>
  <PresentationFormat>On-screen Show (4:3)</PresentationFormat>
  <Paragraphs>204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Health and Social Care Cambridge Technicals Knowledge Organiser</vt:lpstr>
      <vt:lpstr>Structure of the digestive system and functions of component parts.</vt:lpstr>
      <vt:lpstr>Structure and function of the digestive system.</vt:lpstr>
      <vt:lpstr>Mechanical and Chemical digestion.</vt:lpstr>
      <vt:lpstr>Absorption and assimilation</vt:lpstr>
      <vt:lpstr>Digestive malfunctions and possible causes and effects on an individual.</vt:lpstr>
      <vt:lpstr>PowerPoint Presentation</vt:lpstr>
      <vt:lpstr>PowerPoint Presentation</vt:lpstr>
      <vt:lpstr>PowerPoint Presentation</vt:lpstr>
    </vt:vector>
  </TitlesOfParts>
  <Company>Guthlaxton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 Cambridge Technicals Knowledge Organiser</dc:title>
  <dc:creator>Ailie Pollon</dc:creator>
  <cp:lastModifiedBy>A Pollon</cp:lastModifiedBy>
  <cp:revision>32</cp:revision>
  <dcterms:created xsi:type="dcterms:W3CDTF">2019-11-07T09:18:33Z</dcterms:created>
  <dcterms:modified xsi:type="dcterms:W3CDTF">2019-11-14T15:58:54Z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ies>
</file>